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8" r:id="rId5"/>
    <p:sldId id="257" r:id="rId6"/>
  </p:sldIdLst>
  <p:sldSz cx="9144000" cy="6858000" type="screen4x3"/>
  <p:notesSz cx="9872663" cy="6742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AE360C-1B19-4BA5-4A57-1183DFD14A13}" v="237" dt="2024-12-04T09:44:16.7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710" autoAdjust="0"/>
    <p:restoredTop sz="73788" autoAdjust="0"/>
  </p:normalViewPr>
  <p:slideViewPr>
    <p:cSldViewPr>
      <p:cViewPr varScale="1">
        <p:scale>
          <a:sx n="63" d="100"/>
          <a:sy n="63" d="100"/>
        </p:scale>
        <p:origin x="1772"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9230" cy="337106"/>
          </a:xfrm>
          <a:prstGeom prst="rect">
            <a:avLst/>
          </a:prstGeom>
        </p:spPr>
        <p:txBody>
          <a:bodyPr vert="horz" lIns="91120" tIns="45560" rIns="91120" bIns="45560" rtlCol="0"/>
          <a:lstStyle>
            <a:lvl1pPr algn="l">
              <a:defRPr sz="1200"/>
            </a:lvl1pPr>
          </a:lstStyle>
          <a:p>
            <a:endParaRPr lang="en-GB"/>
          </a:p>
        </p:txBody>
      </p:sp>
      <p:sp>
        <p:nvSpPr>
          <p:cNvPr id="3" name="Date Placeholder 2"/>
          <p:cNvSpPr>
            <a:spLocks noGrp="1"/>
          </p:cNvSpPr>
          <p:nvPr>
            <p:ph type="dt" sz="quarter" idx="1"/>
          </p:nvPr>
        </p:nvSpPr>
        <p:spPr>
          <a:xfrm>
            <a:off x="5591128" y="0"/>
            <a:ext cx="4279230" cy="337106"/>
          </a:xfrm>
          <a:prstGeom prst="rect">
            <a:avLst/>
          </a:prstGeom>
        </p:spPr>
        <p:txBody>
          <a:bodyPr vert="horz" lIns="91120" tIns="45560" rIns="91120" bIns="45560" rtlCol="0"/>
          <a:lstStyle>
            <a:lvl1pPr algn="r">
              <a:defRPr sz="1200"/>
            </a:lvl1pPr>
          </a:lstStyle>
          <a:p>
            <a:fld id="{FFF95E22-D485-45EA-BD83-CEEA90042DE0}" type="datetimeFigureOut">
              <a:rPr lang="en-GB" smtClean="0"/>
              <a:t>06/12/2024</a:t>
            </a:fld>
            <a:endParaRPr lang="en-GB"/>
          </a:p>
        </p:txBody>
      </p:sp>
      <p:sp>
        <p:nvSpPr>
          <p:cNvPr id="4" name="Footer Placeholder 3"/>
          <p:cNvSpPr>
            <a:spLocks noGrp="1"/>
          </p:cNvSpPr>
          <p:nvPr>
            <p:ph type="ftr" sz="quarter" idx="2"/>
          </p:nvPr>
        </p:nvSpPr>
        <p:spPr>
          <a:xfrm>
            <a:off x="0" y="6403924"/>
            <a:ext cx="4279230" cy="337106"/>
          </a:xfrm>
          <a:prstGeom prst="rect">
            <a:avLst/>
          </a:prstGeom>
        </p:spPr>
        <p:txBody>
          <a:bodyPr vert="horz" lIns="91120" tIns="45560" rIns="91120" bIns="45560" rtlCol="0" anchor="b"/>
          <a:lstStyle>
            <a:lvl1pPr algn="l">
              <a:defRPr sz="1200"/>
            </a:lvl1pPr>
          </a:lstStyle>
          <a:p>
            <a:endParaRPr lang="en-GB"/>
          </a:p>
        </p:txBody>
      </p:sp>
      <p:sp>
        <p:nvSpPr>
          <p:cNvPr id="5" name="Slide Number Placeholder 4"/>
          <p:cNvSpPr>
            <a:spLocks noGrp="1"/>
          </p:cNvSpPr>
          <p:nvPr>
            <p:ph type="sldNum" sz="quarter" idx="3"/>
          </p:nvPr>
        </p:nvSpPr>
        <p:spPr>
          <a:xfrm>
            <a:off x="5591128" y="6403924"/>
            <a:ext cx="4279230" cy="337106"/>
          </a:xfrm>
          <a:prstGeom prst="rect">
            <a:avLst/>
          </a:prstGeom>
        </p:spPr>
        <p:txBody>
          <a:bodyPr vert="horz" lIns="91120" tIns="45560" rIns="91120" bIns="45560" rtlCol="0" anchor="b"/>
          <a:lstStyle>
            <a:lvl1pPr algn="r">
              <a:defRPr sz="1200"/>
            </a:lvl1pPr>
          </a:lstStyle>
          <a:p>
            <a:fld id="{18BD9883-5E46-4435-B751-432E50535269}" type="slidenum">
              <a:rPr lang="en-GB" smtClean="0"/>
              <a:t>‹#›</a:t>
            </a:fld>
            <a:endParaRPr lang="en-GB"/>
          </a:p>
        </p:txBody>
      </p:sp>
    </p:spTree>
    <p:extLst>
      <p:ext uri="{BB962C8B-B14F-4D97-AF65-F5344CB8AC3E}">
        <p14:creationId xmlns:p14="http://schemas.microsoft.com/office/powerpoint/2010/main" val="2416431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278153" cy="337106"/>
          </a:xfrm>
          <a:prstGeom prst="rect">
            <a:avLst/>
          </a:prstGeom>
        </p:spPr>
        <p:txBody>
          <a:bodyPr vert="horz" lIns="91120" tIns="45560" rIns="91120" bIns="45560" rtlCol="0"/>
          <a:lstStyle>
            <a:lvl1pPr algn="l">
              <a:defRPr sz="1200"/>
            </a:lvl1pPr>
          </a:lstStyle>
          <a:p>
            <a:endParaRPr lang="en-GB"/>
          </a:p>
        </p:txBody>
      </p:sp>
      <p:sp>
        <p:nvSpPr>
          <p:cNvPr id="3" name="Date Placeholder 2"/>
          <p:cNvSpPr>
            <a:spLocks noGrp="1"/>
          </p:cNvSpPr>
          <p:nvPr>
            <p:ph type="dt" idx="1"/>
          </p:nvPr>
        </p:nvSpPr>
        <p:spPr>
          <a:xfrm>
            <a:off x="5592227" y="0"/>
            <a:ext cx="4278153" cy="337106"/>
          </a:xfrm>
          <a:prstGeom prst="rect">
            <a:avLst/>
          </a:prstGeom>
        </p:spPr>
        <p:txBody>
          <a:bodyPr vert="horz" lIns="91120" tIns="45560" rIns="91120" bIns="45560" rtlCol="0"/>
          <a:lstStyle>
            <a:lvl1pPr algn="r">
              <a:defRPr sz="1200"/>
            </a:lvl1pPr>
          </a:lstStyle>
          <a:p>
            <a:fld id="{9F92AC51-0262-4CDD-A890-72543C8D043D}" type="datetimeFigureOut">
              <a:rPr lang="en-GB" smtClean="0"/>
              <a:t>06/12/2024</a:t>
            </a:fld>
            <a:endParaRPr lang="en-GB"/>
          </a:p>
        </p:txBody>
      </p:sp>
      <p:sp>
        <p:nvSpPr>
          <p:cNvPr id="4" name="Slide Image Placeholder 3"/>
          <p:cNvSpPr>
            <a:spLocks noGrp="1" noRot="1" noChangeAspect="1"/>
          </p:cNvSpPr>
          <p:nvPr>
            <p:ph type="sldImg" idx="2"/>
          </p:nvPr>
        </p:nvSpPr>
        <p:spPr>
          <a:xfrm>
            <a:off x="3249613" y="504825"/>
            <a:ext cx="3373437" cy="2528888"/>
          </a:xfrm>
          <a:prstGeom prst="rect">
            <a:avLst/>
          </a:prstGeom>
          <a:noFill/>
          <a:ln w="12700">
            <a:solidFill>
              <a:prstClr val="black"/>
            </a:solidFill>
          </a:ln>
        </p:spPr>
        <p:txBody>
          <a:bodyPr vert="horz" lIns="91120" tIns="45560" rIns="91120" bIns="45560" rtlCol="0" anchor="ctr"/>
          <a:lstStyle/>
          <a:p>
            <a:endParaRPr lang="en-GB"/>
          </a:p>
        </p:txBody>
      </p:sp>
      <p:sp>
        <p:nvSpPr>
          <p:cNvPr id="5" name="Notes Placeholder 4"/>
          <p:cNvSpPr>
            <a:spLocks noGrp="1"/>
          </p:cNvSpPr>
          <p:nvPr>
            <p:ph type="body" sz="quarter" idx="3"/>
          </p:nvPr>
        </p:nvSpPr>
        <p:spPr>
          <a:xfrm>
            <a:off x="987267" y="3202504"/>
            <a:ext cx="7898130" cy="3033951"/>
          </a:xfrm>
          <a:prstGeom prst="rect">
            <a:avLst/>
          </a:prstGeom>
        </p:spPr>
        <p:txBody>
          <a:bodyPr vert="horz" lIns="91120" tIns="45560" rIns="91120" bIns="4556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6403838"/>
            <a:ext cx="4278153" cy="337106"/>
          </a:xfrm>
          <a:prstGeom prst="rect">
            <a:avLst/>
          </a:prstGeom>
        </p:spPr>
        <p:txBody>
          <a:bodyPr vert="horz" lIns="91120" tIns="45560" rIns="91120" bIns="45560" rtlCol="0" anchor="b"/>
          <a:lstStyle>
            <a:lvl1pPr algn="l">
              <a:defRPr sz="1200"/>
            </a:lvl1pPr>
          </a:lstStyle>
          <a:p>
            <a:endParaRPr lang="en-GB"/>
          </a:p>
        </p:txBody>
      </p:sp>
      <p:sp>
        <p:nvSpPr>
          <p:cNvPr id="7" name="Slide Number Placeholder 6"/>
          <p:cNvSpPr>
            <a:spLocks noGrp="1"/>
          </p:cNvSpPr>
          <p:nvPr>
            <p:ph type="sldNum" sz="quarter" idx="5"/>
          </p:nvPr>
        </p:nvSpPr>
        <p:spPr>
          <a:xfrm>
            <a:off x="5592227" y="6403838"/>
            <a:ext cx="4278153" cy="337106"/>
          </a:xfrm>
          <a:prstGeom prst="rect">
            <a:avLst/>
          </a:prstGeom>
        </p:spPr>
        <p:txBody>
          <a:bodyPr vert="horz" lIns="91120" tIns="45560" rIns="91120" bIns="45560" rtlCol="0" anchor="b"/>
          <a:lstStyle>
            <a:lvl1pPr algn="r">
              <a:defRPr sz="1200"/>
            </a:lvl1pPr>
          </a:lstStyle>
          <a:p>
            <a:fld id="{E5D8D2BA-1254-4EB7-B54F-D45621CC035F}" type="slidenum">
              <a:rPr lang="en-GB" smtClean="0"/>
              <a:t>‹#›</a:t>
            </a:fld>
            <a:endParaRPr lang="en-GB"/>
          </a:p>
        </p:txBody>
      </p:sp>
    </p:spTree>
    <p:extLst>
      <p:ext uri="{BB962C8B-B14F-4D97-AF65-F5344CB8AC3E}">
        <p14:creationId xmlns:p14="http://schemas.microsoft.com/office/powerpoint/2010/main" val="2814313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5124" name="Slide Number Placeholder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3508" indent="-285964">
              <a:defRPr>
                <a:solidFill>
                  <a:schemeClr val="tx1"/>
                </a:solidFill>
                <a:latin typeface="Calibri" pitchFamily="34" charset="0"/>
              </a:defRPr>
            </a:lvl2pPr>
            <a:lvl3pPr marL="1143858" indent="-228770">
              <a:defRPr>
                <a:solidFill>
                  <a:schemeClr val="tx1"/>
                </a:solidFill>
                <a:latin typeface="Calibri" pitchFamily="34" charset="0"/>
              </a:defRPr>
            </a:lvl3pPr>
            <a:lvl4pPr marL="1601400" indent="-228770">
              <a:defRPr>
                <a:solidFill>
                  <a:schemeClr val="tx1"/>
                </a:solidFill>
                <a:latin typeface="Calibri" pitchFamily="34" charset="0"/>
              </a:defRPr>
            </a:lvl4pPr>
            <a:lvl5pPr marL="2058946" indent="-228770">
              <a:defRPr>
                <a:solidFill>
                  <a:schemeClr val="tx1"/>
                </a:solidFill>
                <a:latin typeface="Calibri" pitchFamily="34" charset="0"/>
              </a:defRPr>
            </a:lvl5pPr>
            <a:lvl6pPr marL="2516489" indent="-228770" fontAlgn="base">
              <a:spcBef>
                <a:spcPct val="0"/>
              </a:spcBef>
              <a:spcAft>
                <a:spcPct val="0"/>
              </a:spcAft>
              <a:defRPr>
                <a:solidFill>
                  <a:schemeClr val="tx1"/>
                </a:solidFill>
                <a:latin typeface="Calibri" pitchFamily="34" charset="0"/>
              </a:defRPr>
            </a:lvl6pPr>
            <a:lvl7pPr marL="2974032" indent="-228770" fontAlgn="base">
              <a:spcBef>
                <a:spcPct val="0"/>
              </a:spcBef>
              <a:spcAft>
                <a:spcPct val="0"/>
              </a:spcAft>
              <a:defRPr>
                <a:solidFill>
                  <a:schemeClr val="tx1"/>
                </a:solidFill>
                <a:latin typeface="Calibri" pitchFamily="34" charset="0"/>
              </a:defRPr>
            </a:lvl7pPr>
            <a:lvl8pPr marL="3431576" indent="-228770" fontAlgn="base">
              <a:spcBef>
                <a:spcPct val="0"/>
              </a:spcBef>
              <a:spcAft>
                <a:spcPct val="0"/>
              </a:spcAft>
              <a:defRPr>
                <a:solidFill>
                  <a:schemeClr val="tx1"/>
                </a:solidFill>
                <a:latin typeface="Calibri" pitchFamily="34" charset="0"/>
              </a:defRPr>
            </a:lvl8pPr>
            <a:lvl9pPr marL="3889120" indent="-22877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F3CF746-E095-403F-87F0-6E692D128E8A}" type="slidenum">
              <a:rPr lang="en-GB" smtClean="0"/>
              <a:pPr fontAlgn="base">
                <a:spcBef>
                  <a:spcPct val="0"/>
                </a:spcBef>
                <a:spcAft>
                  <a:spcPct val="0"/>
                </a:spcAft>
                <a:defRPr/>
              </a:pPr>
              <a:t>1</a:t>
            </a:fld>
            <a:endParaRPr lang="en-GB"/>
          </a:p>
        </p:txBody>
      </p:sp>
    </p:spTree>
    <p:extLst>
      <p:ext uri="{BB962C8B-B14F-4D97-AF65-F5344CB8AC3E}">
        <p14:creationId xmlns:p14="http://schemas.microsoft.com/office/powerpoint/2010/main" val="516263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5124" name="Slide Number Placeholder 3"/>
          <p:cNvSpPr>
            <a:spLocks noGrp="1"/>
          </p:cNvSpPr>
          <p:nvPr>
            <p:ph type="sldNum" sz="quarter" idx="5"/>
          </p:nvPr>
        </p:nvSpPr>
        <p:spPr bwMode="auto"/>
        <p:txBody>
          <a:bodyPr wrap="square" numCol="1" anchorCtr="0" compatLnSpc="1">
            <a:prstTxWarp prst="textNoShape">
              <a:avLst/>
            </a:prstTxWarp>
          </a:bodyPr>
          <a:lstStyle>
            <a:lvl1pPr>
              <a:defRPr>
                <a:solidFill>
                  <a:schemeClr val="tx1"/>
                </a:solidFill>
                <a:latin typeface="Calibri" pitchFamily="34" charset="0"/>
              </a:defRPr>
            </a:lvl1pPr>
            <a:lvl2pPr marL="743508" indent="-285964">
              <a:defRPr>
                <a:solidFill>
                  <a:schemeClr val="tx1"/>
                </a:solidFill>
                <a:latin typeface="Calibri" pitchFamily="34" charset="0"/>
              </a:defRPr>
            </a:lvl2pPr>
            <a:lvl3pPr marL="1143858" indent="-228770">
              <a:defRPr>
                <a:solidFill>
                  <a:schemeClr val="tx1"/>
                </a:solidFill>
                <a:latin typeface="Calibri" pitchFamily="34" charset="0"/>
              </a:defRPr>
            </a:lvl3pPr>
            <a:lvl4pPr marL="1601400" indent="-228770">
              <a:defRPr>
                <a:solidFill>
                  <a:schemeClr val="tx1"/>
                </a:solidFill>
                <a:latin typeface="Calibri" pitchFamily="34" charset="0"/>
              </a:defRPr>
            </a:lvl4pPr>
            <a:lvl5pPr marL="2058946" indent="-228770">
              <a:defRPr>
                <a:solidFill>
                  <a:schemeClr val="tx1"/>
                </a:solidFill>
                <a:latin typeface="Calibri" pitchFamily="34" charset="0"/>
              </a:defRPr>
            </a:lvl5pPr>
            <a:lvl6pPr marL="2516489" indent="-228770" fontAlgn="base">
              <a:spcBef>
                <a:spcPct val="0"/>
              </a:spcBef>
              <a:spcAft>
                <a:spcPct val="0"/>
              </a:spcAft>
              <a:defRPr>
                <a:solidFill>
                  <a:schemeClr val="tx1"/>
                </a:solidFill>
                <a:latin typeface="Calibri" pitchFamily="34" charset="0"/>
              </a:defRPr>
            </a:lvl6pPr>
            <a:lvl7pPr marL="2974032" indent="-228770" fontAlgn="base">
              <a:spcBef>
                <a:spcPct val="0"/>
              </a:spcBef>
              <a:spcAft>
                <a:spcPct val="0"/>
              </a:spcAft>
              <a:defRPr>
                <a:solidFill>
                  <a:schemeClr val="tx1"/>
                </a:solidFill>
                <a:latin typeface="Calibri" pitchFamily="34" charset="0"/>
              </a:defRPr>
            </a:lvl7pPr>
            <a:lvl8pPr marL="3431576" indent="-228770" fontAlgn="base">
              <a:spcBef>
                <a:spcPct val="0"/>
              </a:spcBef>
              <a:spcAft>
                <a:spcPct val="0"/>
              </a:spcAft>
              <a:defRPr>
                <a:solidFill>
                  <a:schemeClr val="tx1"/>
                </a:solidFill>
                <a:latin typeface="Calibri" pitchFamily="34" charset="0"/>
              </a:defRPr>
            </a:lvl8pPr>
            <a:lvl9pPr marL="3889120" indent="-22877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F3CF746-E095-403F-87F0-6E692D128E8A}" type="slidenum">
              <a:rPr lang="en-GB" smtClean="0"/>
              <a:pPr fontAlgn="base">
                <a:spcBef>
                  <a:spcPct val="0"/>
                </a:spcBef>
                <a:spcAft>
                  <a:spcPct val="0"/>
                </a:spcAft>
                <a:defRPr/>
              </a:pPr>
              <a:t>2</a:t>
            </a:fld>
            <a:endParaRPr lang="en-GB"/>
          </a:p>
        </p:txBody>
      </p:sp>
    </p:spTree>
    <p:extLst>
      <p:ext uri="{BB962C8B-B14F-4D97-AF65-F5344CB8AC3E}">
        <p14:creationId xmlns:p14="http://schemas.microsoft.com/office/powerpoint/2010/main" val="1727298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86F89FA-4EE9-488C-BBFC-CE28DA549F23}" type="datetimeFigureOut">
              <a:rPr lang="en-GB" smtClean="0"/>
              <a:t>06/12/2024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1580415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86F89FA-4EE9-488C-BBFC-CE28DA549F23}" type="datetimeFigureOut">
              <a:rPr lang="en-GB" smtClean="0"/>
              <a:t>06/12/2024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1930053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86F89FA-4EE9-488C-BBFC-CE28DA549F23}" type="datetimeFigureOut">
              <a:rPr lang="en-GB" smtClean="0"/>
              <a:t>06/12/2024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2395518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86F89FA-4EE9-488C-BBFC-CE28DA549F23}" type="datetimeFigureOut">
              <a:rPr lang="en-GB" smtClean="0"/>
              <a:t>06/12/2024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294954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6F89FA-4EE9-488C-BBFC-CE28DA549F23}" type="datetimeFigureOut">
              <a:rPr lang="en-GB" smtClean="0"/>
              <a:t>06/12/2024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1673159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86F89FA-4EE9-488C-BBFC-CE28DA549F23}" type="datetimeFigureOut">
              <a:rPr lang="en-GB" smtClean="0"/>
              <a:t>06/12/2024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899190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86F89FA-4EE9-488C-BBFC-CE28DA549F23}" type="datetimeFigureOut">
              <a:rPr lang="en-GB" smtClean="0"/>
              <a:t>06/12/2024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88931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86F89FA-4EE9-488C-BBFC-CE28DA549F23}" type="datetimeFigureOut">
              <a:rPr lang="en-GB" smtClean="0"/>
              <a:t>06/12/2024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3036068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6F89FA-4EE9-488C-BBFC-CE28DA549F23}" type="datetimeFigureOut">
              <a:rPr lang="en-GB" smtClean="0"/>
              <a:t>06/12/2024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894006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6F89FA-4EE9-488C-BBFC-CE28DA549F23}" type="datetimeFigureOut">
              <a:rPr lang="en-GB" smtClean="0"/>
              <a:t>06/12/2024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819572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6F89FA-4EE9-488C-BBFC-CE28DA549F23}" type="datetimeFigureOut">
              <a:rPr lang="en-GB" smtClean="0"/>
              <a:t>06/12/2024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0C7406-CD7F-4D86-8809-3EDB9F1700EA}" type="slidenum">
              <a:rPr lang="en-GB" smtClean="0"/>
              <a:t>‹#›</a:t>
            </a:fld>
            <a:endParaRPr lang="en-GB"/>
          </a:p>
        </p:txBody>
      </p:sp>
    </p:spTree>
    <p:extLst>
      <p:ext uri="{BB962C8B-B14F-4D97-AF65-F5344CB8AC3E}">
        <p14:creationId xmlns:p14="http://schemas.microsoft.com/office/powerpoint/2010/main" val="3670179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6F89FA-4EE9-488C-BBFC-CE28DA549F23}" type="datetimeFigureOut">
              <a:rPr lang="en-GB" smtClean="0"/>
              <a:t>06/12/2024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C7406-CD7F-4D86-8809-3EDB9F1700EA}" type="slidenum">
              <a:rPr lang="en-GB" smtClean="0"/>
              <a:t>‹#›</a:t>
            </a:fld>
            <a:endParaRPr lang="en-GB"/>
          </a:p>
        </p:txBody>
      </p:sp>
    </p:spTree>
    <p:extLst>
      <p:ext uri="{BB962C8B-B14F-4D97-AF65-F5344CB8AC3E}">
        <p14:creationId xmlns:p14="http://schemas.microsoft.com/office/powerpoint/2010/main" val="1982308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03889366"/>
              </p:ext>
            </p:extLst>
          </p:nvPr>
        </p:nvGraphicFramePr>
        <p:xfrm>
          <a:off x="76074" y="369332"/>
          <a:ext cx="8792109" cy="4771898"/>
        </p:xfrm>
        <a:graphic>
          <a:graphicData uri="http://schemas.openxmlformats.org/drawingml/2006/table">
            <a:tbl>
              <a:tblPr firstRow="1" bandRow="1">
                <a:tableStyleId>{5940675A-B579-460E-94D1-54222C63F5DA}</a:tableStyleId>
              </a:tblPr>
              <a:tblGrid>
                <a:gridCol w="1255566">
                  <a:extLst>
                    <a:ext uri="{9D8B030D-6E8A-4147-A177-3AD203B41FA5}">
                      <a16:colId xmlns:a16="http://schemas.microsoft.com/office/drawing/2014/main" val="20000"/>
                    </a:ext>
                  </a:extLst>
                </a:gridCol>
                <a:gridCol w="1008112">
                  <a:extLst>
                    <a:ext uri="{9D8B030D-6E8A-4147-A177-3AD203B41FA5}">
                      <a16:colId xmlns:a16="http://schemas.microsoft.com/office/drawing/2014/main" val="20002"/>
                    </a:ext>
                  </a:extLst>
                </a:gridCol>
                <a:gridCol w="1705760">
                  <a:extLst>
                    <a:ext uri="{9D8B030D-6E8A-4147-A177-3AD203B41FA5}">
                      <a16:colId xmlns:a16="http://schemas.microsoft.com/office/drawing/2014/main" val="20003"/>
                    </a:ext>
                  </a:extLst>
                </a:gridCol>
                <a:gridCol w="1656184">
                  <a:extLst>
                    <a:ext uri="{9D8B030D-6E8A-4147-A177-3AD203B41FA5}">
                      <a16:colId xmlns:a16="http://schemas.microsoft.com/office/drawing/2014/main" val="450683165"/>
                    </a:ext>
                  </a:extLst>
                </a:gridCol>
                <a:gridCol w="3166487">
                  <a:extLst>
                    <a:ext uri="{9D8B030D-6E8A-4147-A177-3AD203B41FA5}">
                      <a16:colId xmlns:a16="http://schemas.microsoft.com/office/drawing/2014/main" val="20004"/>
                    </a:ext>
                  </a:extLst>
                </a:gridCol>
              </a:tblGrid>
              <a:tr h="326462">
                <a:tc>
                  <a:txBody>
                    <a:bodyPr/>
                    <a:lstStyle/>
                    <a:p>
                      <a:r>
                        <a:rPr lang="en-GB" sz="1200" b="1" dirty="0">
                          <a:solidFill>
                            <a:schemeClr val="tx1"/>
                          </a:solidFill>
                          <a:latin typeface="+mn-lt"/>
                        </a:rPr>
                        <a:t>Product</a:t>
                      </a:r>
                    </a:p>
                  </a:txBody>
                  <a:tcPr marL="91439" marR="91439">
                    <a:lnB w="12700" cap="flat" cmpd="sng" algn="ctr">
                      <a:solidFill>
                        <a:schemeClr val="tx1"/>
                      </a:solidFill>
                      <a:prstDash val="solid"/>
                      <a:round/>
                      <a:headEnd type="none" w="med" len="med"/>
                      <a:tailEnd type="none" w="med" len="med"/>
                    </a:lnB>
                  </a:tcPr>
                </a:tc>
                <a:tc>
                  <a:txBody>
                    <a:bodyPr/>
                    <a:lstStyle/>
                    <a:p>
                      <a:r>
                        <a:rPr lang="en-GB" sz="1200" b="1" dirty="0">
                          <a:solidFill>
                            <a:schemeClr val="tx1"/>
                          </a:solidFill>
                          <a:latin typeface="+mn-lt"/>
                        </a:rPr>
                        <a:t>Date:</a:t>
                      </a:r>
                    </a:p>
                  </a:txBody>
                  <a:tcPr marL="91439" marR="91439">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2">
                  <a:txBody>
                    <a:bodyPr/>
                    <a:lstStyle/>
                    <a:p>
                      <a:r>
                        <a:rPr lang="en-GB" sz="1200" b="1" dirty="0">
                          <a:solidFill>
                            <a:schemeClr val="tx1"/>
                          </a:solidFill>
                          <a:latin typeface="+mn-lt"/>
                        </a:rPr>
                        <a:t>Ingredients required </a:t>
                      </a:r>
                    </a:p>
                    <a:p>
                      <a:r>
                        <a:rPr lang="en-GB" sz="1200" b="1" dirty="0">
                          <a:solidFill>
                            <a:schemeClr val="tx1"/>
                          </a:solidFill>
                          <a:latin typeface="+mn-lt"/>
                        </a:rPr>
                        <a:t>(Provided with Parent Pay payment £10):</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r>
                        <a:rPr lang="en-GB" sz="1200" b="1" dirty="0">
                          <a:solidFill>
                            <a:schemeClr val="tx1"/>
                          </a:solidFill>
                          <a:latin typeface="+mn-lt"/>
                        </a:rPr>
                        <a:t>Extras you could add;</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36807">
                <a:tc>
                  <a:txBody>
                    <a:bodyPr/>
                    <a:lstStyle/>
                    <a:p>
                      <a:pPr algn="l">
                        <a:spcAft>
                          <a:spcPts val="0"/>
                        </a:spcAft>
                      </a:pPr>
                      <a:r>
                        <a:rPr lang="en-GB" sz="1200" b="1" dirty="0">
                          <a:effectLst/>
                          <a:latin typeface="+mn-lt"/>
                          <a:ea typeface="Times New Roman" panose="02020603050405020304" pitchFamily="18" charset="0"/>
                        </a:rPr>
                        <a:t>Focaccia Bread</a:t>
                      </a:r>
                    </a:p>
                    <a:p>
                      <a:pPr algn="l">
                        <a:spcAft>
                          <a:spcPts val="0"/>
                        </a:spcAft>
                      </a:pPr>
                      <a:r>
                        <a:rPr lang="en-GB" sz="1200" b="1" dirty="0">
                          <a:effectLst/>
                          <a:latin typeface="+mn-lt"/>
                          <a:ea typeface="Times New Roman" panose="02020603050405020304" pitchFamily="18" charset="0"/>
                        </a:rPr>
                        <a:t>(decorative)</a:t>
                      </a:r>
                    </a:p>
                  </a:txBody>
                  <a:tcPr marL="114300" marR="1143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baseline="0" dirty="0">
                          <a:solidFill>
                            <a:schemeClr val="tx1"/>
                          </a:solidFill>
                          <a:latin typeface="+mn-lt"/>
                        </a:rPr>
                        <a:t>16</a:t>
                      </a:r>
                      <a:r>
                        <a:rPr lang="en-GB" sz="1200" b="0" baseline="30000" dirty="0">
                          <a:solidFill>
                            <a:schemeClr val="tx1"/>
                          </a:solidFill>
                          <a:latin typeface="+mn-lt"/>
                        </a:rPr>
                        <a:t>th</a:t>
                      </a:r>
                      <a:r>
                        <a:rPr lang="en-GB" sz="1200" b="0" baseline="0" dirty="0">
                          <a:solidFill>
                            <a:schemeClr val="tx1"/>
                          </a:solidFill>
                          <a:latin typeface="+mn-lt"/>
                        </a:rPr>
                        <a:t>  December 2024</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eaLnBrk="1" hangingPunct="1"/>
                      <a:r>
                        <a:rPr lang="en-GB" sz="1200" dirty="0">
                          <a:latin typeface="+mn-lt"/>
                        </a:rPr>
                        <a:t>200g Strong Plain Flour  </a:t>
                      </a:r>
                      <a:br>
                        <a:rPr lang="en-GB" sz="1200" dirty="0">
                          <a:latin typeface="+mn-lt"/>
                        </a:rPr>
                      </a:br>
                      <a:r>
                        <a:rPr lang="en-GB" sz="1200" dirty="0">
                          <a:latin typeface="+mn-lt"/>
                        </a:rPr>
                        <a:t>1tsp Quick Action Yeast</a:t>
                      </a:r>
                      <a:br>
                        <a:rPr lang="en-GB" sz="1200" dirty="0">
                          <a:latin typeface="+mn-lt"/>
                        </a:rPr>
                      </a:br>
                      <a:r>
                        <a:rPr lang="en-GB" sz="1200" dirty="0">
                          <a:latin typeface="+mn-lt"/>
                        </a:rPr>
                        <a:t>Half teaspoon Salt</a:t>
                      </a:r>
                      <a:br>
                        <a:rPr lang="en-GB" sz="1200" dirty="0">
                          <a:latin typeface="+mn-lt"/>
                        </a:rPr>
                      </a:br>
                      <a:r>
                        <a:rPr lang="en-GB" sz="1200" dirty="0">
                          <a:latin typeface="+mn-lt"/>
                        </a:rPr>
                        <a:t>Half teaspoon Sugar </a:t>
                      </a:r>
                      <a:br>
                        <a:rPr lang="en-GB" sz="1200" dirty="0">
                          <a:latin typeface="+mn-lt"/>
                        </a:rPr>
                      </a:br>
                      <a:r>
                        <a:rPr lang="en-GB" sz="1200" dirty="0">
                          <a:latin typeface="+mn-lt"/>
                        </a:rPr>
                        <a:t>30 ml olive oil </a:t>
                      </a:r>
                      <a:br>
                        <a:rPr lang="en-GB" sz="1200" dirty="0">
                          <a:latin typeface="+mn-lt"/>
                        </a:rPr>
                      </a:br>
                      <a:r>
                        <a:rPr lang="en-GB" sz="1200" dirty="0">
                          <a:latin typeface="+mn-lt"/>
                        </a:rPr>
                        <a:t>2 cloves garlic – herbs to decorate </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a:txBody>
                    <a:bodyPr/>
                    <a:lstStyle/>
                    <a:p>
                      <a:r>
                        <a:rPr lang="en-US" sz="1200" b="0" baseline="0" dirty="0">
                          <a:solidFill>
                            <a:schemeClr val="tx1"/>
                          </a:solidFill>
                          <a:effectLst/>
                          <a:latin typeface="+mn-lt"/>
                          <a:cs typeface="Times New Roman" panose="02020603050405020304" pitchFamily="18" charset="0"/>
                        </a:rPr>
                        <a:t>Container – (we can supply a plastic bag)</a:t>
                      </a:r>
                    </a:p>
                    <a:p>
                      <a:r>
                        <a:rPr lang="en-US" sz="1200" b="0" baseline="0" dirty="0">
                          <a:solidFill>
                            <a:schemeClr val="tx1"/>
                          </a:solidFill>
                          <a:effectLst/>
                          <a:latin typeface="+mn-lt"/>
                          <a:cs typeface="Times New Roman" panose="02020603050405020304" pitchFamily="18" charset="0"/>
                        </a:rPr>
                        <a:t>For top decoration; Tomatoes, Peppers (different </a:t>
                      </a:r>
                      <a:r>
                        <a:rPr lang="en-US" sz="1200" b="0" baseline="0" dirty="0" err="1">
                          <a:solidFill>
                            <a:schemeClr val="tx1"/>
                          </a:solidFill>
                          <a:effectLst/>
                          <a:latin typeface="+mn-lt"/>
                          <a:cs typeface="Times New Roman" panose="02020603050405020304" pitchFamily="18" charset="0"/>
                        </a:rPr>
                        <a:t>colours</a:t>
                      </a:r>
                      <a:r>
                        <a:rPr lang="en-US" sz="1200" b="0" baseline="0" dirty="0">
                          <a:solidFill>
                            <a:schemeClr val="tx1"/>
                          </a:solidFill>
                          <a:effectLst/>
                          <a:latin typeface="+mn-lt"/>
                          <a:cs typeface="Times New Roman" panose="02020603050405020304" pitchFamily="18" charset="0"/>
                        </a:rPr>
                        <a:t>), Olives, red onion, fresh herbs; basil, parsley.. </a:t>
                      </a:r>
                    </a:p>
                    <a:p>
                      <a:endParaRPr lang="en-US" sz="1200" b="0" baseline="0" dirty="0">
                        <a:solidFill>
                          <a:schemeClr val="tx1"/>
                        </a:solidFill>
                        <a:effectLst/>
                        <a:latin typeface="+mn-lt"/>
                        <a:cs typeface="Times New Roman" panose="02020603050405020304" pitchFamily="18" charset="0"/>
                      </a:endParaRPr>
                    </a:p>
                    <a:p>
                      <a:r>
                        <a:rPr lang="en-US" sz="1200" b="0" baseline="0" dirty="0">
                          <a:solidFill>
                            <a:schemeClr val="tx1"/>
                          </a:solidFill>
                          <a:effectLst/>
                          <a:latin typeface="+mn-lt"/>
                          <a:cs typeface="Times New Roman" panose="02020603050405020304" pitchFamily="18" charset="0"/>
                        </a:rPr>
                        <a:t>Research online for ideas</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4752480"/>
                  </a:ext>
                </a:extLst>
              </a:tr>
              <a:tr h="936807">
                <a:tc>
                  <a:txBody>
                    <a:bodyPr/>
                    <a:lstStyle/>
                    <a:p>
                      <a:r>
                        <a:rPr lang="en-GB" sz="1200" b="1" dirty="0">
                          <a:latin typeface="+mn-lt"/>
                        </a:rPr>
                        <a:t>Vegetable stir fry</a:t>
                      </a:r>
                    </a:p>
                  </a:txBody>
                  <a:tcPr marL="91439" marR="91439">
                    <a:lnT w="12700" cap="flat" cmpd="sng" algn="ctr">
                      <a:solidFill>
                        <a:schemeClr val="tx1"/>
                      </a:solidFill>
                      <a:prstDash val="solid"/>
                      <a:round/>
                      <a:headEnd type="none" w="med" len="med"/>
                      <a:tailEnd type="none" w="med" len="med"/>
                    </a:lnT>
                    <a:solidFill>
                      <a:schemeClr val="bg1"/>
                    </a:solidFill>
                  </a:tcPr>
                </a:tc>
                <a:tc>
                  <a:txBody>
                    <a:bodyPr/>
                    <a:lstStyle/>
                    <a:p>
                      <a:r>
                        <a:rPr lang="en-GB" sz="1200" b="0" dirty="0">
                          <a:solidFill>
                            <a:schemeClr val="tx1"/>
                          </a:solidFill>
                          <a:latin typeface="+mn-lt"/>
                        </a:rPr>
                        <a:t>20</a:t>
                      </a:r>
                      <a:r>
                        <a:rPr lang="en-GB" sz="1200" b="0" baseline="30000" dirty="0">
                          <a:solidFill>
                            <a:schemeClr val="tx1"/>
                          </a:solidFill>
                          <a:latin typeface="+mn-lt"/>
                        </a:rPr>
                        <a:t>th</a:t>
                      </a:r>
                      <a:r>
                        <a:rPr lang="en-GB" sz="1200" b="0" dirty="0">
                          <a:solidFill>
                            <a:schemeClr val="tx1"/>
                          </a:solidFill>
                          <a:latin typeface="+mn-lt"/>
                        </a:rPr>
                        <a:t>  January 2025</a:t>
                      </a:r>
                    </a:p>
                  </a:txBody>
                  <a:tcPr marL="91439" marR="91439">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nSpc>
                          <a:spcPct val="107000"/>
                        </a:lnSpc>
                      </a:pPr>
                      <a:r>
                        <a:rPr lang="en-US" sz="1200" b="0" dirty="0">
                          <a:latin typeface="+mn-lt"/>
                          <a:ea typeface="Tahoma" panose="020B0604030504040204" pitchFamily="34" charset="0"/>
                          <a:cs typeface="Tahoma" panose="020B0604030504040204" pitchFamily="34" charset="0"/>
                        </a:rPr>
                        <a:t>Sauce:</a:t>
                      </a:r>
                    </a:p>
                    <a:p>
                      <a:pPr marL="0" indent="0">
                        <a:buFont typeface="Arial" panose="020B0604020202020204" pitchFamily="34" charset="0"/>
                        <a:buNone/>
                      </a:pPr>
                      <a:r>
                        <a:rPr lang="en-GB" sz="1200" dirty="0">
                          <a:latin typeface="+mn-lt"/>
                          <a:ea typeface="Times New Roman" panose="02020603050405020304" pitchFamily="18" charset="0"/>
                        </a:rPr>
                        <a:t>2 Tbsp: Tomato ketchup</a:t>
                      </a:r>
                    </a:p>
                    <a:p>
                      <a:pPr marL="0" indent="0">
                        <a:buFont typeface="Arial" panose="020B0604020202020204" pitchFamily="34" charset="0"/>
                        <a:buNone/>
                      </a:pPr>
                      <a:r>
                        <a:rPr lang="en-GB" sz="1200" dirty="0">
                          <a:latin typeface="+mn-lt"/>
                          <a:ea typeface="Times New Roman" panose="02020603050405020304" pitchFamily="18" charset="0"/>
                        </a:rPr>
                        <a:t>4 Tbsp: Chicken Stock</a:t>
                      </a:r>
                    </a:p>
                    <a:p>
                      <a:pPr marL="0" indent="0">
                        <a:buFont typeface="Arial" panose="020B0604020202020204" pitchFamily="34" charset="0"/>
                        <a:buNone/>
                      </a:pPr>
                      <a:r>
                        <a:rPr lang="en-GB" sz="1200" dirty="0">
                          <a:latin typeface="+mn-lt"/>
                          <a:ea typeface="Times New Roman" panose="02020603050405020304" pitchFamily="18" charset="0"/>
                        </a:rPr>
                        <a:t>1 Tbsp: Soy sauce </a:t>
                      </a:r>
                    </a:p>
                    <a:p>
                      <a:pPr marL="0" indent="0">
                        <a:buFont typeface="Arial" panose="020B0604020202020204" pitchFamily="34" charset="0"/>
                        <a:buNone/>
                      </a:pPr>
                      <a:r>
                        <a:rPr lang="en-GB" sz="1200" dirty="0">
                          <a:latin typeface="+mn-lt"/>
                          <a:ea typeface="Times New Roman" panose="02020603050405020304" pitchFamily="18" charset="0"/>
                        </a:rPr>
                        <a:t>1 Tbsp: vinegar </a:t>
                      </a:r>
                    </a:p>
                    <a:p>
                      <a:pPr marL="0" indent="0">
                        <a:buFont typeface="Arial" panose="020B0604020202020204" pitchFamily="34" charset="0"/>
                        <a:buNone/>
                      </a:pPr>
                      <a:r>
                        <a:rPr lang="en-GB" sz="1200" dirty="0">
                          <a:latin typeface="+mn-lt"/>
                          <a:ea typeface="Times New Roman" panose="02020603050405020304" pitchFamily="18" charset="0"/>
                        </a:rPr>
                        <a:t>2 Tbsp: Caster sugar </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buFont typeface="Arial" panose="020B0604020202020204" pitchFamily="34" charset="0"/>
                        <a:buNone/>
                      </a:pPr>
                      <a:r>
                        <a:rPr lang="en-GB" sz="1200" dirty="0">
                          <a:latin typeface="+mn-lt"/>
                        </a:rPr>
                        <a:t>Main Veg:</a:t>
                      </a:r>
                    </a:p>
                    <a:p>
                      <a:pPr marL="0" indent="0">
                        <a:buFont typeface="Arial" panose="020B0604020202020204" pitchFamily="34" charset="0"/>
                        <a:buNone/>
                      </a:pPr>
                      <a:r>
                        <a:rPr lang="en-GB" sz="1200" dirty="0">
                          <a:latin typeface="+mn-lt"/>
                        </a:rPr>
                        <a:t>1/2 small onion</a:t>
                      </a:r>
                      <a:endParaRPr lang="en-GB" sz="1200" dirty="0">
                        <a:latin typeface="+mn-lt"/>
                        <a:cs typeface="Calibri" panose="020F0502020204030204"/>
                      </a:endParaRPr>
                    </a:p>
                    <a:p>
                      <a:pPr marL="0" indent="0">
                        <a:buFont typeface="Arial" panose="020B0604020202020204" pitchFamily="34" charset="0"/>
                        <a:buNone/>
                      </a:pPr>
                      <a:r>
                        <a:rPr lang="en-GB" sz="1200" dirty="0">
                          <a:latin typeface="+mn-lt"/>
                        </a:rPr>
                        <a:t>1 carrot</a:t>
                      </a:r>
                      <a:endParaRPr lang="en-GB" sz="1200" dirty="0">
                        <a:latin typeface="+mn-lt"/>
                        <a:cs typeface="Calibri" panose="020F0502020204030204"/>
                      </a:endParaRPr>
                    </a:p>
                    <a:p>
                      <a:pPr marL="0" indent="0">
                        <a:buFont typeface="Arial" panose="020B0604020202020204" pitchFamily="34" charset="0"/>
                        <a:buNone/>
                      </a:pPr>
                      <a:r>
                        <a:rPr lang="en-GB" sz="1200" dirty="0">
                          <a:latin typeface="+mn-lt"/>
                        </a:rPr>
                        <a:t>1/2 small pepper</a:t>
                      </a:r>
                      <a:endParaRPr lang="en-GB" sz="1200" dirty="0">
                        <a:latin typeface="+mn-lt"/>
                        <a:cs typeface="Calibri" panose="020F0502020204030204"/>
                      </a:endParaRPr>
                    </a:p>
                    <a:p>
                      <a:pPr marL="0" indent="0">
                        <a:buFont typeface="Arial" panose="020B0604020202020204" pitchFamily="34" charset="0"/>
                        <a:buNone/>
                      </a:pPr>
                      <a:r>
                        <a:rPr lang="en-GB" sz="1200" dirty="0">
                          <a:latin typeface="+mn-lt"/>
                        </a:rPr>
                        <a:t>1 clove of garlic</a:t>
                      </a:r>
                      <a:endParaRPr lang="en-GB" sz="1200" dirty="0">
                        <a:latin typeface="+mn-lt"/>
                        <a:cs typeface="Calibri" panose="020F0502020204030204"/>
                      </a:endParaRPr>
                    </a:p>
                    <a:p>
                      <a:pPr marL="0" indent="0">
                        <a:lnSpc>
                          <a:spcPct val="107000"/>
                        </a:lnSpc>
                        <a:buFont typeface="Arial" panose="020B0604020202020204" pitchFamily="34" charset="0"/>
                        <a:buNone/>
                      </a:pPr>
                      <a:r>
                        <a:rPr lang="en-GB" sz="1200" dirty="0">
                          <a:latin typeface="+mn-lt"/>
                        </a:rPr>
                        <a:t>2 additional </a:t>
                      </a:r>
                    </a:p>
                    <a:p>
                      <a:pPr marL="0" indent="0">
                        <a:lnSpc>
                          <a:spcPct val="107000"/>
                        </a:lnSpc>
                        <a:buFont typeface="Arial" panose="020B0604020202020204" pitchFamily="34" charset="0"/>
                        <a:buNone/>
                      </a:pPr>
                      <a:r>
                        <a:rPr lang="en-GB" sz="1200" dirty="0">
                          <a:latin typeface="+mn-lt"/>
                        </a:rPr>
                        <a:t>Noodles </a:t>
                      </a:r>
                      <a:endParaRPr lang="en-GB" altLang="en-US" sz="1200" dirty="0">
                        <a:latin typeface="+mn-lt"/>
                        <a:ea typeface="Tahoma" pitchFamily="34" charset="0"/>
                        <a:cs typeface="Tahoma" pitchFamily="34" charset="0"/>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buFont typeface="Arial" panose="020B0604020202020204" pitchFamily="34" charset="0"/>
                        <a:buNone/>
                      </a:pPr>
                      <a:r>
                        <a:rPr lang="en-US" sz="1200" b="1" i="0" kern="1200" baseline="0" dirty="0">
                          <a:solidFill>
                            <a:schemeClr val="tx1"/>
                          </a:solidFill>
                          <a:effectLst/>
                          <a:latin typeface="+mn-lt"/>
                          <a:ea typeface="+mn-ea"/>
                          <a:cs typeface="+mn-cs"/>
                        </a:rPr>
                        <a:t>Sealed Container </a:t>
                      </a:r>
                    </a:p>
                    <a:p>
                      <a:pPr marL="0" indent="0">
                        <a:buFont typeface="Arial" panose="020B0604020202020204" pitchFamily="34" charset="0"/>
                        <a:buNone/>
                      </a:pPr>
                      <a:r>
                        <a:rPr lang="en-US" sz="1200" b="1" i="0" kern="1200" baseline="0" dirty="0">
                          <a:solidFill>
                            <a:schemeClr val="tx1"/>
                          </a:solidFill>
                          <a:effectLst/>
                          <a:latin typeface="+mn-lt"/>
                          <a:ea typeface="+mn-ea"/>
                          <a:cs typeface="+mn-cs"/>
                        </a:rPr>
                        <a:t>Extra options</a:t>
                      </a:r>
                      <a:r>
                        <a:rPr lang="en-US" sz="1200" b="0" i="0" kern="1200" baseline="0" dirty="0">
                          <a:solidFill>
                            <a:schemeClr val="tx1"/>
                          </a:solidFill>
                          <a:effectLst/>
                          <a:latin typeface="+mn-lt"/>
                          <a:ea typeface="+mn-ea"/>
                          <a:cs typeface="+mn-cs"/>
                        </a:rPr>
                        <a:t>: any extra vegetables that you like for example…..sweetcorn, beansprouts,  mangetout, broccoli, spring onions, mushrooms, tomatoes…..</a:t>
                      </a:r>
                    </a:p>
                    <a:p>
                      <a:pPr marL="0" indent="0">
                        <a:buFont typeface="Arial" panose="020B0604020202020204" pitchFamily="34" charset="0"/>
                        <a:buNone/>
                      </a:pPr>
                      <a:endParaRPr lang="en-US" sz="1200" b="0" i="0" kern="1200" baseline="0" dirty="0">
                        <a:solidFill>
                          <a:schemeClr val="tx1"/>
                        </a:solidFill>
                        <a:effectLst/>
                        <a:latin typeface="+mn-lt"/>
                        <a:ea typeface="+mn-ea"/>
                        <a:cs typeface="+mn-cs"/>
                      </a:endParaRPr>
                    </a:p>
                    <a:p>
                      <a:pPr marL="0" indent="0">
                        <a:buFont typeface="Arial" panose="020B0604020202020204" pitchFamily="34" charset="0"/>
                        <a:buNone/>
                      </a:pPr>
                      <a:r>
                        <a:rPr lang="en-US" sz="1200" b="0" i="0" kern="1200" baseline="0" dirty="0">
                          <a:solidFill>
                            <a:schemeClr val="tx1"/>
                          </a:solidFill>
                          <a:effectLst/>
                          <a:latin typeface="+mn-lt"/>
                          <a:ea typeface="+mn-ea"/>
                          <a:cs typeface="+mn-cs"/>
                        </a:rPr>
                        <a:t>You could even add a chicken breast (diced)</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52528">
                <a:tc>
                  <a:txBody>
                    <a:bodyPr/>
                    <a:lstStyle/>
                    <a:p>
                      <a:pPr algn="l">
                        <a:spcAft>
                          <a:spcPts val="0"/>
                        </a:spcAft>
                      </a:pPr>
                      <a:r>
                        <a:rPr lang="en-GB" sz="1200" b="1" dirty="0">
                          <a:effectLst/>
                          <a:latin typeface="+mn-lt"/>
                          <a:ea typeface="Times New Roman" panose="02020603050405020304" pitchFamily="18" charset="0"/>
                        </a:rPr>
                        <a:t>Indian Chicken curry</a:t>
                      </a:r>
                    </a:p>
                  </a:txBody>
                  <a:tcPr marL="114300" marR="114300" marT="0" marB="0">
                    <a:noFill/>
                  </a:tcPr>
                </a:tc>
                <a:tc>
                  <a:txBody>
                    <a:bodyPr/>
                    <a:lstStyle/>
                    <a:p>
                      <a:r>
                        <a:rPr lang="en-GB" sz="1200" b="0" baseline="0" dirty="0">
                          <a:solidFill>
                            <a:schemeClr val="tx1"/>
                          </a:solidFill>
                          <a:latin typeface="+mn-lt"/>
                        </a:rPr>
                        <a:t>10</a:t>
                      </a:r>
                      <a:r>
                        <a:rPr lang="en-GB" sz="1200" b="0" baseline="30000" dirty="0">
                          <a:solidFill>
                            <a:schemeClr val="tx1"/>
                          </a:solidFill>
                          <a:latin typeface="+mn-lt"/>
                        </a:rPr>
                        <a:t>th</a:t>
                      </a:r>
                      <a:r>
                        <a:rPr lang="en-GB" sz="1200" b="0" baseline="0" dirty="0">
                          <a:solidFill>
                            <a:schemeClr val="tx1"/>
                          </a:solidFill>
                          <a:latin typeface="+mn-lt"/>
                        </a:rPr>
                        <a:t> February 2025</a:t>
                      </a:r>
                    </a:p>
                  </a:txBody>
                  <a:tcPr marL="91439" marR="91439">
                    <a:lnR w="12700" cap="flat" cmpd="sng" algn="ctr">
                      <a:solidFill>
                        <a:schemeClr val="tx1"/>
                      </a:solidFill>
                      <a:prstDash val="solid"/>
                      <a:round/>
                      <a:headEnd type="none" w="med" len="med"/>
                      <a:tailEnd type="none" w="med" len="med"/>
                    </a:lnR>
                    <a:noFill/>
                  </a:tcPr>
                </a:tc>
                <a:tc>
                  <a:txBody>
                    <a:bodyPr/>
                    <a:lstStyle/>
                    <a:p>
                      <a:pPr lvl="0" eaLnBrk="0" fontAlgn="base" hangingPunct="0">
                        <a:spcBef>
                          <a:spcPct val="0"/>
                        </a:spcBef>
                        <a:spcAft>
                          <a:spcPct val="0"/>
                        </a:spcAft>
                      </a:pPr>
                      <a:r>
                        <a:rPr lang="en-US" altLang="en-US" sz="1200" dirty="0">
                          <a:latin typeface="+mn-lt"/>
                        </a:rPr>
                        <a:t>1  chicken thigh</a:t>
                      </a:r>
                    </a:p>
                    <a:p>
                      <a:pPr lvl="0" eaLnBrk="0" fontAlgn="base" hangingPunct="0">
                        <a:spcBef>
                          <a:spcPct val="0"/>
                        </a:spcBef>
                        <a:spcAft>
                          <a:spcPct val="0"/>
                        </a:spcAft>
                      </a:pPr>
                      <a:r>
                        <a:rPr lang="en-US" altLang="en-US" sz="1200" dirty="0">
                          <a:latin typeface="+mn-lt"/>
                        </a:rPr>
                        <a:t>½  tsp salt</a:t>
                      </a:r>
                    </a:p>
                    <a:p>
                      <a:pPr lvl="0" eaLnBrk="0" fontAlgn="base" hangingPunct="0">
                        <a:spcBef>
                          <a:spcPct val="0"/>
                        </a:spcBef>
                        <a:spcAft>
                          <a:spcPct val="0"/>
                        </a:spcAft>
                      </a:pPr>
                      <a:r>
                        <a:rPr lang="en-US" altLang="en-US" sz="1200" dirty="0">
                          <a:latin typeface="+mn-lt"/>
                        </a:rPr>
                        <a:t> 1 Tbsp cooking oil</a:t>
                      </a:r>
                    </a:p>
                    <a:p>
                      <a:pPr lvl="0" eaLnBrk="0" fontAlgn="base" hangingPunct="0">
                        <a:spcBef>
                          <a:spcPct val="0"/>
                        </a:spcBef>
                        <a:spcAft>
                          <a:spcPct val="0"/>
                        </a:spcAft>
                      </a:pPr>
                      <a:r>
                        <a:rPr lang="en-US" altLang="en-US" sz="1200" dirty="0">
                          <a:latin typeface="+mn-lt"/>
                        </a:rPr>
                        <a:t>1/2 onion</a:t>
                      </a:r>
                    </a:p>
                    <a:p>
                      <a:pPr lvl="0" eaLnBrk="0" fontAlgn="base" hangingPunct="0">
                        <a:spcBef>
                          <a:spcPct val="0"/>
                        </a:spcBef>
                        <a:spcAft>
                          <a:spcPct val="0"/>
                        </a:spcAft>
                      </a:pPr>
                      <a:r>
                        <a:rPr lang="en-US" altLang="en-US" sz="1200" dirty="0">
                          <a:latin typeface="+mn-lt"/>
                        </a:rPr>
                        <a:t>1 clove crushed garlic</a:t>
                      </a:r>
                    </a:p>
                    <a:p>
                      <a:pPr lvl="0" eaLnBrk="0" fontAlgn="base" hangingPunct="0">
                        <a:spcBef>
                          <a:spcPct val="0"/>
                        </a:spcBef>
                        <a:spcAft>
                          <a:spcPct val="0"/>
                        </a:spcAft>
                      </a:pPr>
                      <a:r>
                        <a:rPr lang="en-US" altLang="en-US" sz="1200" dirty="0">
                          <a:latin typeface="+mn-lt"/>
                        </a:rPr>
                        <a:t>2cm fresh ginger root</a:t>
                      </a:r>
                    </a:p>
                    <a:p>
                      <a:pPr lvl="0" eaLnBrk="0" fontAlgn="base" hangingPunct="0">
                        <a:spcBef>
                          <a:spcPct val="0"/>
                        </a:spcBef>
                        <a:spcAft>
                          <a:spcPct val="0"/>
                        </a:spcAft>
                      </a:pPr>
                      <a:r>
                        <a:rPr lang="en-US" altLang="en-US" sz="1200" dirty="0">
                          <a:latin typeface="+mn-lt"/>
                        </a:rPr>
                        <a:t>1 tsp curry powder</a:t>
                      </a:r>
                    </a:p>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200" dirty="0">
                          <a:latin typeface="+mn-lt"/>
                        </a:rPr>
                        <a:t>½ Tsp ground cumin, turmeric, coriander</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eaLnBrk="0" fontAlgn="base" hangingPunct="0">
                        <a:spcBef>
                          <a:spcPct val="0"/>
                        </a:spcBef>
                        <a:spcAft>
                          <a:spcPct val="0"/>
                        </a:spcAft>
                      </a:pPr>
                      <a:r>
                        <a:rPr lang="en-US" altLang="en-US" sz="1200" dirty="0">
                          <a:latin typeface="+mn-lt"/>
                        </a:rPr>
                        <a:t>½ tsp cayenne pepper</a:t>
                      </a:r>
                    </a:p>
                    <a:p>
                      <a:pPr lvl="0" eaLnBrk="0" fontAlgn="base" hangingPunct="0">
                        <a:spcBef>
                          <a:spcPct val="0"/>
                        </a:spcBef>
                        <a:spcAft>
                          <a:spcPct val="0"/>
                        </a:spcAft>
                      </a:pPr>
                      <a:r>
                        <a:rPr lang="en-US" altLang="en-US" sz="1200" dirty="0">
                          <a:latin typeface="+mn-lt"/>
                        </a:rPr>
                        <a:t>200g ( ½ tin) chopped tomatoes</a:t>
                      </a:r>
                    </a:p>
                    <a:p>
                      <a:pPr lvl="0" eaLnBrk="0" fontAlgn="base" hangingPunct="0">
                        <a:spcBef>
                          <a:spcPct val="0"/>
                        </a:spcBef>
                        <a:spcAft>
                          <a:spcPct val="0"/>
                        </a:spcAft>
                      </a:pPr>
                      <a:r>
                        <a:rPr lang="en-US" altLang="en-US" sz="1200" dirty="0">
                          <a:latin typeface="+mn-lt"/>
                        </a:rPr>
                        <a:t>1 tbsp plain yogurt</a:t>
                      </a:r>
                    </a:p>
                    <a:p>
                      <a:pPr lvl="0" eaLnBrk="0" fontAlgn="base" hangingPunct="0">
                        <a:spcBef>
                          <a:spcPct val="0"/>
                        </a:spcBef>
                        <a:spcAft>
                          <a:spcPct val="0"/>
                        </a:spcAft>
                      </a:pPr>
                      <a:r>
                        <a:rPr lang="en-US" altLang="en-US" sz="1200" dirty="0">
                          <a:latin typeface="+mn-lt"/>
                        </a:rPr>
                        <a:t>1 tsp garam masala</a:t>
                      </a:r>
                    </a:p>
                    <a:p>
                      <a:pPr lvl="0" eaLnBrk="0" fontAlgn="base" hangingPunct="0">
                        <a:spcBef>
                          <a:spcPct val="0"/>
                        </a:spcBef>
                        <a:spcAft>
                          <a:spcPct val="0"/>
                        </a:spcAft>
                      </a:pPr>
                      <a:r>
                        <a:rPr lang="en-US" altLang="en-US" sz="1200" dirty="0">
                          <a:latin typeface="+mn-lt"/>
                        </a:rPr>
                        <a:t>1 tbsp lemon juice</a:t>
                      </a:r>
                    </a:p>
                    <a:p>
                      <a:pPr lvl="0" eaLnBrk="0" fontAlgn="base" hangingPunct="0">
                        <a:spcBef>
                          <a:spcPct val="0"/>
                        </a:spcBef>
                        <a:spcAft>
                          <a:spcPct val="0"/>
                        </a:spcAft>
                      </a:pPr>
                      <a:endParaRPr lang="en-US" altLang="en-US" sz="1200" dirty="0">
                        <a:latin typeface="+mn-lt"/>
                      </a:endParaRPr>
                    </a:p>
                    <a:p>
                      <a:pPr lvl="0" eaLnBrk="0" fontAlgn="base" hangingPunct="0">
                        <a:spcBef>
                          <a:spcPct val="0"/>
                        </a:spcBef>
                        <a:spcAft>
                          <a:spcPct val="0"/>
                        </a:spcAft>
                      </a:pPr>
                      <a:r>
                        <a:rPr lang="en-US" altLang="en-US" sz="1200" dirty="0">
                          <a:latin typeface="+mn-lt"/>
                        </a:rPr>
                        <a:t>150g Rice</a:t>
                      </a:r>
                    </a:p>
                    <a:p>
                      <a:endParaRPr lang="en-GB" sz="1200" dirty="0">
                        <a:latin typeface="+mn-lt"/>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baseline="0" dirty="0">
                          <a:solidFill>
                            <a:schemeClr val="tx1"/>
                          </a:solidFill>
                          <a:effectLst/>
                          <a:latin typeface="+mn-lt"/>
                          <a:cs typeface="Times New Roman" panose="02020603050405020304" pitchFamily="18" charset="0"/>
                        </a:rPr>
                        <a:t>Sealed Container</a:t>
                      </a:r>
                    </a:p>
                    <a:p>
                      <a:r>
                        <a:rPr lang="en-US" sz="1200" b="0" baseline="0" dirty="0">
                          <a:solidFill>
                            <a:schemeClr val="tx1"/>
                          </a:solidFill>
                          <a:effectLst/>
                          <a:latin typeface="+mn-lt"/>
                          <a:cs typeface="Times New Roman" panose="02020603050405020304" pitchFamily="18" charset="0"/>
                        </a:rPr>
                        <a:t>Veg option: Could swap chicken for sweet potato, please let use know. </a:t>
                      </a:r>
                    </a:p>
                    <a:p>
                      <a:endParaRPr lang="en-US" sz="1200" b="0" baseline="0" dirty="0">
                        <a:solidFill>
                          <a:schemeClr val="tx1"/>
                        </a:solidFill>
                        <a:effectLst/>
                        <a:latin typeface="+mn-lt"/>
                        <a:cs typeface="Times New Roman" panose="02020603050405020304" pitchFamily="18" charset="0"/>
                      </a:endParaRPr>
                    </a:p>
                    <a:p>
                      <a:r>
                        <a:rPr lang="en-US" sz="1200" b="0" baseline="0" dirty="0">
                          <a:solidFill>
                            <a:schemeClr val="tx1"/>
                          </a:solidFill>
                          <a:effectLst/>
                          <a:latin typeface="+mn-lt"/>
                          <a:cs typeface="Times New Roman" panose="02020603050405020304" pitchFamily="18" charset="0"/>
                        </a:rPr>
                        <a:t>Extra that could be added; Sweet potato, raisins, </a:t>
                      </a:r>
                    </a:p>
                    <a:p>
                      <a:endParaRPr lang="en-US" sz="1200" b="0" baseline="0" dirty="0">
                        <a:solidFill>
                          <a:schemeClr val="tx1"/>
                        </a:solidFill>
                        <a:effectLst/>
                        <a:latin typeface="+mn-lt"/>
                        <a:cs typeface="Times New Roman" panose="02020603050405020304" pitchFamily="18" charset="0"/>
                      </a:endParaRPr>
                    </a:p>
                    <a:p>
                      <a:r>
                        <a:rPr lang="en-US" sz="1200" b="0" baseline="0" dirty="0">
                          <a:solidFill>
                            <a:schemeClr val="tx1"/>
                          </a:solidFill>
                          <a:effectLst/>
                          <a:latin typeface="+mn-lt"/>
                          <a:cs typeface="Times New Roman" panose="02020603050405020304" pitchFamily="18" charset="0"/>
                        </a:rPr>
                        <a:t>Could research different rice recipes…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i="0" kern="1200" baseline="0" dirty="0">
                        <a:solidFill>
                          <a:schemeClr val="tx1"/>
                        </a:solidFill>
                        <a:effectLst/>
                        <a:latin typeface="+mn-lt"/>
                        <a:ea typeface="+mn-ea"/>
                        <a:cs typeface="+mn-cs"/>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8993953"/>
                  </a:ext>
                </a:extLst>
              </a:tr>
            </a:tbl>
          </a:graphicData>
        </a:graphic>
      </p:graphicFrame>
      <p:sp>
        <p:nvSpPr>
          <p:cNvPr id="2" name="TextBox 1">
            <a:extLst>
              <a:ext uri="{FF2B5EF4-FFF2-40B4-BE49-F238E27FC236}">
                <a16:creationId xmlns:a16="http://schemas.microsoft.com/office/drawing/2014/main" id="{2FF35F5C-EDD6-497D-632E-227FB6AC0AA5}"/>
              </a:ext>
            </a:extLst>
          </p:cNvPr>
          <p:cNvSpPr txBox="1"/>
          <p:nvPr/>
        </p:nvSpPr>
        <p:spPr>
          <a:xfrm>
            <a:off x="126051" y="5229200"/>
            <a:ext cx="8742132" cy="1600438"/>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600" dirty="0"/>
              <a:t>Please pay a one-off payment for all the recipes on Parent pay (£10) and this will mean that you only need to bring a container plus any suggested extras. If not paid, you will be expected to bring all the ingredients for the date shown and bring them to E7 between 8.30-8.40am.</a:t>
            </a:r>
          </a:p>
          <a:p>
            <a:r>
              <a:rPr lang="en-GB" sz="1600" dirty="0"/>
              <a:t>Remember, your homework is to research these recipes and familiarise yourself with them so you</a:t>
            </a:r>
            <a:endParaRPr lang="en-GB" sz="1600" dirty="0">
              <a:ea typeface="Calibri"/>
              <a:cs typeface="Calibri"/>
            </a:endParaRPr>
          </a:p>
          <a:p>
            <a:r>
              <a:rPr lang="en-GB" sz="1600" dirty="0"/>
              <a:t> can plan your extras to make it your own dish. </a:t>
            </a:r>
            <a:endParaRPr lang="en-GB" dirty="0"/>
          </a:p>
          <a:p>
            <a:r>
              <a:rPr lang="en-GB" sz="1600" b="1" dirty="0"/>
              <a:t>PLEASE TURN OVER FOR THE REST OF THE PROJECT RECIPES:</a:t>
            </a:r>
          </a:p>
        </p:txBody>
      </p:sp>
      <p:sp>
        <p:nvSpPr>
          <p:cNvPr id="7" name="TextBox 6">
            <a:extLst>
              <a:ext uri="{FF2B5EF4-FFF2-40B4-BE49-F238E27FC236}">
                <a16:creationId xmlns:a16="http://schemas.microsoft.com/office/drawing/2014/main" id="{BDA51C10-E7EE-45B8-BABE-6E99BC2D5FA6}"/>
              </a:ext>
            </a:extLst>
          </p:cNvPr>
          <p:cNvSpPr txBox="1"/>
          <p:nvPr/>
        </p:nvSpPr>
        <p:spPr>
          <a:xfrm>
            <a:off x="84518" y="0"/>
            <a:ext cx="8880123" cy="369332"/>
          </a:xfrm>
          <a:prstGeom prst="rect">
            <a:avLst/>
          </a:prstGeom>
          <a:noFill/>
        </p:spPr>
        <p:txBody>
          <a:bodyPr wrap="none" rtlCol="0">
            <a:spAutoFit/>
          </a:bodyPr>
          <a:lstStyle/>
          <a:p>
            <a:r>
              <a:rPr lang="en-GB" b="1" dirty="0"/>
              <a:t>Year 8 World Foods Technology PRACTICAL DATES: </a:t>
            </a:r>
            <a:r>
              <a:rPr lang="en-GB" sz="1800" b="1" dirty="0"/>
              <a:t>Miss </a:t>
            </a:r>
            <a:r>
              <a:rPr lang="en-GB" b="1" dirty="0"/>
              <a:t>Newton</a:t>
            </a:r>
            <a:r>
              <a:rPr lang="en-GB" sz="1800" b="1" dirty="0"/>
              <a:t>                           8R Mondays</a:t>
            </a:r>
            <a:endParaRPr lang="en-GB" b="1" dirty="0"/>
          </a:p>
        </p:txBody>
      </p:sp>
      <p:pic>
        <p:nvPicPr>
          <p:cNvPr id="5" name="Picture 7" descr="nut free.jpg">
            <a:extLst>
              <a:ext uri="{FF2B5EF4-FFF2-40B4-BE49-F238E27FC236}">
                <a16:creationId xmlns:a16="http://schemas.microsoft.com/office/drawing/2014/main" id="{305748F5-65DD-3F33-324F-504644FD70A5}"/>
              </a:ext>
            </a:extLst>
          </p:cNvPr>
          <p:cNvPicPr>
            <a:picLocks noChangeAspect="1"/>
          </p:cNvPicPr>
          <p:nvPr/>
        </p:nvPicPr>
        <p:blipFill>
          <a:blip r:embed="rId3"/>
          <a:srcRect/>
          <a:stretch>
            <a:fillRect/>
          </a:stretch>
        </p:blipFill>
        <p:spPr bwMode="auto">
          <a:xfrm>
            <a:off x="8295179" y="5859188"/>
            <a:ext cx="828024" cy="989997"/>
          </a:xfrm>
          <a:prstGeom prst="rect">
            <a:avLst/>
          </a:prstGeom>
          <a:noFill/>
          <a:ln w="9525">
            <a:noFill/>
            <a:miter lim="800000"/>
            <a:headEnd/>
            <a:tailEnd/>
          </a:ln>
        </p:spPr>
      </p:pic>
    </p:spTree>
    <p:extLst>
      <p:ext uri="{BB962C8B-B14F-4D97-AF65-F5344CB8AC3E}">
        <p14:creationId xmlns:p14="http://schemas.microsoft.com/office/powerpoint/2010/main" val="22759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163358997"/>
              </p:ext>
            </p:extLst>
          </p:nvPr>
        </p:nvGraphicFramePr>
        <p:xfrm>
          <a:off x="170513" y="371832"/>
          <a:ext cx="8910501" cy="4389120"/>
        </p:xfrm>
        <a:graphic>
          <a:graphicData uri="http://schemas.openxmlformats.org/drawingml/2006/table">
            <a:tbl>
              <a:tblPr firstRow="1" bandRow="1">
                <a:tableStyleId>{5940675A-B579-460E-94D1-54222C63F5DA}</a:tableStyleId>
              </a:tblPr>
              <a:tblGrid>
                <a:gridCol w="1361454">
                  <a:extLst>
                    <a:ext uri="{9D8B030D-6E8A-4147-A177-3AD203B41FA5}">
                      <a16:colId xmlns:a16="http://schemas.microsoft.com/office/drawing/2014/main" val="20000"/>
                    </a:ext>
                  </a:extLst>
                </a:gridCol>
                <a:gridCol w="1023809">
                  <a:extLst>
                    <a:ext uri="{9D8B030D-6E8A-4147-A177-3AD203B41FA5}">
                      <a16:colId xmlns:a16="http://schemas.microsoft.com/office/drawing/2014/main" val="20002"/>
                    </a:ext>
                  </a:extLst>
                </a:gridCol>
                <a:gridCol w="1395024">
                  <a:extLst>
                    <a:ext uri="{9D8B030D-6E8A-4147-A177-3AD203B41FA5}">
                      <a16:colId xmlns:a16="http://schemas.microsoft.com/office/drawing/2014/main" val="20003"/>
                    </a:ext>
                  </a:extLst>
                </a:gridCol>
                <a:gridCol w="1773328">
                  <a:extLst>
                    <a:ext uri="{9D8B030D-6E8A-4147-A177-3AD203B41FA5}">
                      <a16:colId xmlns:a16="http://schemas.microsoft.com/office/drawing/2014/main" val="2681377922"/>
                    </a:ext>
                  </a:extLst>
                </a:gridCol>
                <a:gridCol w="3356886">
                  <a:extLst>
                    <a:ext uri="{9D8B030D-6E8A-4147-A177-3AD203B41FA5}">
                      <a16:colId xmlns:a16="http://schemas.microsoft.com/office/drawing/2014/main" val="20004"/>
                    </a:ext>
                  </a:extLst>
                </a:gridCol>
              </a:tblGrid>
              <a:tr h="326462">
                <a:tc>
                  <a:txBody>
                    <a:bodyPr/>
                    <a:lstStyle/>
                    <a:p>
                      <a:r>
                        <a:rPr lang="en-GB" sz="1400" b="1" dirty="0">
                          <a:solidFill>
                            <a:schemeClr val="tx1"/>
                          </a:solidFill>
                          <a:latin typeface="+mn-lt"/>
                        </a:rPr>
                        <a:t>Product</a:t>
                      </a:r>
                    </a:p>
                  </a:txBody>
                  <a:tcPr marL="91439" marR="91439"/>
                </a:tc>
                <a:tc>
                  <a:txBody>
                    <a:bodyPr/>
                    <a:lstStyle/>
                    <a:p>
                      <a:r>
                        <a:rPr lang="en-GB" sz="1400" b="1" dirty="0">
                          <a:solidFill>
                            <a:schemeClr val="tx1"/>
                          </a:solidFill>
                          <a:latin typeface="+mn-lt"/>
                        </a:rPr>
                        <a:t>Date:</a:t>
                      </a:r>
                    </a:p>
                  </a:txBody>
                  <a:tcPr marL="91439" marR="91439">
                    <a:lnR w="12700" cap="flat" cmpd="sng" algn="ctr">
                      <a:solidFill>
                        <a:schemeClr val="tx1"/>
                      </a:solidFill>
                      <a:prstDash val="solid"/>
                      <a:round/>
                      <a:headEnd type="none" w="med" len="med"/>
                      <a:tailEnd type="none" w="med" len="med"/>
                    </a:lnR>
                  </a:tcPr>
                </a:tc>
                <a:tc gridSpan="2">
                  <a:txBody>
                    <a:bodyPr/>
                    <a:lstStyle/>
                    <a:p>
                      <a:r>
                        <a:rPr lang="en-GB" sz="1200" b="1" dirty="0">
                          <a:solidFill>
                            <a:schemeClr val="tx1"/>
                          </a:solidFill>
                          <a:latin typeface="+mn-lt"/>
                        </a:rPr>
                        <a:t>Ingredients required </a:t>
                      </a:r>
                    </a:p>
                    <a:p>
                      <a:r>
                        <a:rPr lang="en-GB" sz="1200" b="1" dirty="0">
                          <a:solidFill>
                            <a:schemeClr val="tx1"/>
                          </a:solidFill>
                          <a:latin typeface="+mn-lt"/>
                        </a:rPr>
                        <a:t>(Provided with Parent Pay payment £10):</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r>
                        <a:rPr lang="en-GB" sz="1200" b="1" dirty="0">
                          <a:solidFill>
                            <a:schemeClr val="tx1"/>
                          </a:solidFill>
                          <a:latin typeface="+mn-lt"/>
                        </a:rPr>
                        <a:t>Extras you could add;</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157063">
                <a:tc>
                  <a:txBody>
                    <a:bodyPr/>
                    <a:lstStyle/>
                    <a:p>
                      <a:pPr algn="l">
                        <a:spcAft>
                          <a:spcPts val="0"/>
                        </a:spcAft>
                      </a:pPr>
                      <a:r>
                        <a:rPr lang="en-GB" sz="1200" b="1" u="none" dirty="0">
                          <a:latin typeface="+mn-lt"/>
                        </a:rPr>
                        <a:t>Polish apple pancakes </a:t>
                      </a:r>
                    </a:p>
                    <a:p>
                      <a:pPr algn="l">
                        <a:spcAft>
                          <a:spcPts val="0"/>
                        </a:spcAft>
                      </a:pPr>
                      <a:r>
                        <a:rPr lang="en-GB" sz="1200" b="1" u="none" dirty="0">
                          <a:effectLst/>
                          <a:latin typeface="+mn-lt"/>
                          <a:ea typeface="Times New Roman" panose="02020603050405020304" pitchFamily="18" charset="0"/>
                        </a:rPr>
                        <a:t>(</a:t>
                      </a:r>
                      <a:r>
                        <a:rPr lang="en-GB" sz="1200" b="1" i="0" dirty="0" err="1">
                          <a:solidFill>
                            <a:srgbClr val="000000"/>
                          </a:solidFill>
                          <a:effectLst/>
                          <a:latin typeface="+mn-lt"/>
                        </a:rPr>
                        <a:t>Racuchy</a:t>
                      </a:r>
                      <a:r>
                        <a:rPr lang="en-GB" sz="1200" b="1" i="0" dirty="0">
                          <a:solidFill>
                            <a:srgbClr val="000000"/>
                          </a:solidFill>
                          <a:effectLst/>
                          <a:latin typeface="+mn-lt"/>
                        </a:rPr>
                        <a:t>)</a:t>
                      </a:r>
                      <a:endParaRPr lang="en-GB" sz="1200" b="1" dirty="0">
                        <a:effectLst/>
                        <a:latin typeface="+mn-lt"/>
                        <a:ea typeface="Times New Roman" panose="02020603050405020304" pitchFamily="18" charset="0"/>
                      </a:endParaRPr>
                    </a:p>
                  </a:txBody>
                  <a:tcPr marL="114300" marR="114300" marT="0" marB="0">
                    <a:solidFill>
                      <a:schemeClr val="bg1"/>
                    </a:solidFill>
                  </a:tcPr>
                </a:tc>
                <a:tc>
                  <a:txBody>
                    <a:bodyPr/>
                    <a:lstStyle/>
                    <a:p>
                      <a:r>
                        <a:rPr lang="en-GB" sz="1200" b="0" baseline="0" dirty="0">
                          <a:solidFill>
                            <a:schemeClr val="tx1"/>
                          </a:solidFill>
                          <a:latin typeface="+mn-lt"/>
                        </a:rPr>
                        <a:t>3</a:t>
                      </a:r>
                      <a:r>
                        <a:rPr lang="en-GB" sz="1200" b="0" baseline="30000" dirty="0">
                          <a:solidFill>
                            <a:schemeClr val="tx1"/>
                          </a:solidFill>
                          <a:latin typeface="+mn-lt"/>
                        </a:rPr>
                        <a:t>rd</a:t>
                      </a:r>
                      <a:r>
                        <a:rPr lang="en-GB" sz="1200" b="0" baseline="0" dirty="0">
                          <a:solidFill>
                            <a:schemeClr val="tx1"/>
                          </a:solidFill>
                          <a:latin typeface="+mn-lt"/>
                        </a:rPr>
                        <a:t> March 2025</a:t>
                      </a:r>
                    </a:p>
                  </a:txBody>
                  <a:tcPr marL="91439" marR="91439">
                    <a:lnR w="12700" cap="flat" cmpd="sng" algn="ctr">
                      <a:solidFill>
                        <a:schemeClr val="tx1"/>
                      </a:solidFill>
                      <a:prstDash val="solid"/>
                      <a:round/>
                      <a:headEnd type="none" w="med" len="med"/>
                      <a:tailEnd type="none" w="med" len="med"/>
                    </a:lnR>
                    <a:solidFill>
                      <a:schemeClr val="bg1"/>
                    </a:solidFill>
                  </a:tcPr>
                </a:tc>
                <a:tc gridSpan="2">
                  <a:txBody>
                    <a:bodyPr/>
                    <a:lstStyle/>
                    <a:p>
                      <a:pPr eaLnBrk="1" hangingPunct="1"/>
                      <a:r>
                        <a:rPr lang="en-GB" sz="1200" dirty="0">
                          <a:solidFill>
                            <a:srgbClr val="000000"/>
                          </a:solidFill>
                          <a:latin typeface="+mn-lt"/>
                        </a:rPr>
                        <a:t>1 </a:t>
                      </a:r>
                      <a:r>
                        <a:rPr lang="en-GB" sz="1200" b="0" i="0" dirty="0">
                          <a:solidFill>
                            <a:srgbClr val="000000"/>
                          </a:solidFill>
                          <a:effectLst/>
                          <a:latin typeface="+mn-lt"/>
                        </a:rPr>
                        <a:t>apple, peeled and diced into small pieces</a:t>
                      </a:r>
                      <a:br>
                        <a:rPr lang="en-GB" sz="1200" b="0" i="0" dirty="0">
                          <a:solidFill>
                            <a:srgbClr val="000000"/>
                          </a:solidFill>
                          <a:effectLst/>
                          <a:latin typeface="+mn-lt"/>
                        </a:rPr>
                      </a:br>
                      <a:r>
                        <a:rPr lang="en-GB" sz="1200" b="0" i="0" dirty="0">
                          <a:solidFill>
                            <a:srgbClr val="000000"/>
                          </a:solidFill>
                          <a:effectLst/>
                          <a:latin typeface="+mn-lt"/>
                        </a:rPr>
                        <a:t>1 egg, 1 tbsp of sugar</a:t>
                      </a:r>
                      <a:br>
                        <a:rPr lang="en-GB" sz="1200" b="0" i="0" dirty="0">
                          <a:solidFill>
                            <a:srgbClr val="000000"/>
                          </a:solidFill>
                          <a:effectLst/>
                          <a:latin typeface="+mn-lt"/>
                        </a:rPr>
                      </a:br>
                      <a:r>
                        <a:rPr lang="en-GB" sz="1200" b="0" i="0" dirty="0">
                          <a:solidFill>
                            <a:srgbClr val="000000"/>
                          </a:solidFill>
                          <a:effectLst/>
                          <a:latin typeface="+mn-lt"/>
                        </a:rPr>
                        <a:t>1 tsp of baking powder</a:t>
                      </a:r>
                      <a:br>
                        <a:rPr lang="en-GB" sz="1200" b="0" i="0" dirty="0">
                          <a:solidFill>
                            <a:srgbClr val="000000"/>
                          </a:solidFill>
                          <a:effectLst/>
                          <a:latin typeface="+mn-lt"/>
                        </a:rPr>
                      </a:br>
                      <a:r>
                        <a:rPr lang="en-GB" sz="1200" b="0" i="0" dirty="0">
                          <a:solidFill>
                            <a:srgbClr val="000000"/>
                          </a:solidFill>
                          <a:effectLst/>
                          <a:latin typeface="+mn-lt"/>
                        </a:rPr>
                        <a:t>100g </a:t>
                      </a:r>
                      <a:r>
                        <a:rPr lang="en-GB" sz="1200" dirty="0">
                          <a:solidFill>
                            <a:srgbClr val="000000"/>
                          </a:solidFill>
                          <a:latin typeface="+mn-lt"/>
                        </a:rPr>
                        <a:t>P</a:t>
                      </a:r>
                      <a:r>
                        <a:rPr lang="en-GB" sz="1200" b="0" i="0" dirty="0">
                          <a:solidFill>
                            <a:srgbClr val="000000"/>
                          </a:solidFill>
                          <a:effectLst/>
                          <a:latin typeface="+mn-lt"/>
                        </a:rPr>
                        <a:t>lain flour </a:t>
                      </a:r>
                      <a:br>
                        <a:rPr lang="en-GB" sz="1200" b="0" i="0" dirty="0">
                          <a:solidFill>
                            <a:srgbClr val="000000"/>
                          </a:solidFill>
                          <a:effectLst/>
                          <a:latin typeface="+mn-lt"/>
                        </a:rPr>
                      </a:br>
                      <a:r>
                        <a:rPr lang="en-GB" sz="1200" b="0" i="0" dirty="0">
                          <a:solidFill>
                            <a:srgbClr val="000000"/>
                          </a:solidFill>
                          <a:effectLst/>
                          <a:latin typeface="+mn-lt"/>
                        </a:rPr>
                        <a:t>60ml milk (measuring spoon)</a:t>
                      </a:r>
                      <a:br>
                        <a:rPr lang="en-GB" sz="1200" b="0" i="0" dirty="0">
                          <a:solidFill>
                            <a:srgbClr val="000000"/>
                          </a:solidFill>
                          <a:effectLst/>
                          <a:latin typeface="+mn-lt"/>
                        </a:rPr>
                      </a:br>
                      <a:r>
                        <a:rPr lang="en-GB" sz="1200" b="0" i="0" dirty="0">
                          <a:solidFill>
                            <a:srgbClr val="000000"/>
                          </a:solidFill>
                          <a:effectLst/>
                          <a:latin typeface="+mn-lt"/>
                        </a:rPr>
                        <a:t>1 tbsp lemon juice ½ tsp of vanilla extract</a:t>
                      </a:r>
                      <a:br>
                        <a:rPr lang="en-GB" sz="1200" b="0" i="0" dirty="0">
                          <a:solidFill>
                            <a:srgbClr val="000000"/>
                          </a:solidFill>
                          <a:effectLst/>
                          <a:latin typeface="+mn-lt"/>
                        </a:rPr>
                      </a:br>
                      <a:r>
                        <a:rPr lang="en-GB" sz="1200" b="0" i="0" dirty="0">
                          <a:solidFill>
                            <a:srgbClr val="000000"/>
                          </a:solidFill>
                          <a:effectLst/>
                          <a:latin typeface="+mn-lt"/>
                        </a:rPr>
                        <a:t>icing sugar for dusting</a:t>
                      </a:r>
                      <a:endParaRPr lang="en-GB" sz="1200" dirty="0">
                        <a:latin typeface="+mn-lt"/>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a:txBody>
                    <a:bodyPr/>
                    <a:lstStyle/>
                    <a:p>
                      <a:r>
                        <a:rPr lang="en-US" sz="1200" b="0" baseline="0" dirty="0">
                          <a:solidFill>
                            <a:schemeClr val="tx1"/>
                          </a:solidFill>
                          <a:effectLst/>
                          <a:latin typeface="+mn-lt"/>
                          <a:cs typeface="Times New Roman" panose="02020603050405020304" pitchFamily="18" charset="0"/>
                        </a:rPr>
                        <a:t>Container – (we can supply a plastic bag)</a:t>
                      </a:r>
                    </a:p>
                    <a:p>
                      <a:endParaRPr lang="en-US" sz="1200" b="0" baseline="0" dirty="0">
                        <a:solidFill>
                          <a:schemeClr val="tx1"/>
                        </a:solidFill>
                        <a:effectLst/>
                        <a:latin typeface="+mn-lt"/>
                        <a:cs typeface="Times New Roman" panose="02020603050405020304" pitchFamily="18" charset="0"/>
                      </a:endParaRPr>
                    </a:p>
                    <a:p>
                      <a:r>
                        <a:rPr lang="en-US" sz="1200" b="0" baseline="0" dirty="0">
                          <a:solidFill>
                            <a:schemeClr val="tx1"/>
                          </a:solidFill>
                          <a:effectLst/>
                          <a:latin typeface="+mn-lt"/>
                          <a:cs typeface="Times New Roman" panose="02020603050405020304" pitchFamily="18" charset="0"/>
                        </a:rPr>
                        <a:t>Fruit swap (if you don’t like apples try); Pear banana or raisins.</a:t>
                      </a:r>
                    </a:p>
                    <a:p>
                      <a:r>
                        <a:rPr lang="en-US" sz="1200" b="0" baseline="0" dirty="0">
                          <a:solidFill>
                            <a:schemeClr val="tx1"/>
                          </a:solidFill>
                          <a:effectLst/>
                          <a:latin typeface="+mn-lt"/>
                          <a:cs typeface="Times New Roman" panose="02020603050405020304" pitchFamily="18" charset="0"/>
                        </a:rPr>
                        <a:t>Or you could go savory with sweetcorn </a:t>
                      </a:r>
                    </a:p>
                    <a:p>
                      <a:r>
                        <a:rPr lang="en-US" sz="1200" b="0" baseline="0" dirty="0">
                          <a:solidFill>
                            <a:schemeClr val="tx1"/>
                          </a:solidFill>
                          <a:effectLst/>
                          <a:latin typeface="+mn-lt"/>
                          <a:cs typeface="Times New Roman" panose="02020603050405020304" pitchFamily="18" charset="0"/>
                        </a:rPr>
                        <a:t> </a:t>
                      </a:r>
                    </a:p>
                    <a:p>
                      <a:r>
                        <a:rPr lang="en-US" sz="1200" b="0" baseline="0" dirty="0">
                          <a:solidFill>
                            <a:schemeClr val="tx1"/>
                          </a:solidFill>
                          <a:effectLst/>
                          <a:latin typeface="+mn-lt"/>
                          <a:cs typeface="Times New Roman" panose="02020603050405020304" pitchFamily="18" charset="0"/>
                        </a:rPr>
                        <a:t>Research online for ideas</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89688">
                <a:tc>
                  <a:txBody>
                    <a:bodyPr/>
                    <a:lstStyle/>
                    <a:p>
                      <a:r>
                        <a:rPr lang="en-GB" sz="1200" b="1" dirty="0">
                          <a:latin typeface="+mn-lt"/>
                        </a:rPr>
                        <a:t>Chicken Paella</a:t>
                      </a:r>
                    </a:p>
                  </a:txBody>
                  <a:tcPr marL="91439" marR="91439">
                    <a:noFill/>
                  </a:tcPr>
                </a:tc>
                <a:tc>
                  <a:txBody>
                    <a:bodyPr/>
                    <a:lstStyle/>
                    <a:p>
                      <a:r>
                        <a:rPr lang="en-GB" sz="1200" b="0" kern="1200" dirty="0">
                          <a:solidFill>
                            <a:schemeClr val="tx1"/>
                          </a:solidFill>
                          <a:latin typeface="+mn-lt"/>
                          <a:ea typeface="+mn-ea"/>
                          <a:cs typeface="+mn-cs"/>
                        </a:rPr>
                        <a:t>10</a:t>
                      </a:r>
                      <a:r>
                        <a:rPr lang="en-GB" sz="1200" b="0" kern="1200" baseline="30000" dirty="0">
                          <a:solidFill>
                            <a:schemeClr val="tx1"/>
                          </a:solidFill>
                          <a:latin typeface="+mn-lt"/>
                          <a:ea typeface="+mn-ea"/>
                          <a:cs typeface="+mn-cs"/>
                        </a:rPr>
                        <a:t>th</a:t>
                      </a:r>
                      <a:r>
                        <a:rPr lang="en-GB" sz="1200" b="0" kern="1200" dirty="0">
                          <a:solidFill>
                            <a:schemeClr val="tx1"/>
                          </a:solidFill>
                          <a:latin typeface="+mn-lt"/>
                          <a:ea typeface="+mn-ea"/>
                          <a:cs typeface="+mn-cs"/>
                        </a:rPr>
                        <a:t> March 2025</a:t>
                      </a:r>
                    </a:p>
                  </a:txBody>
                  <a:tcPr marL="91439" marR="91439">
                    <a:lnR w="12700" cap="flat" cmpd="sng" algn="ctr">
                      <a:solidFill>
                        <a:schemeClr val="tx1"/>
                      </a:solidFill>
                      <a:prstDash val="solid"/>
                      <a:round/>
                      <a:headEnd type="none" w="med" len="med"/>
                      <a:tailEnd type="none" w="med" len="med"/>
                    </a:lnR>
                    <a:noFill/>
                  </a:tcPr>
                </a:tc>
                <a:tc gridSpan="2">
                  <a:txBody>
                    <a:bodyPr/>
                    <a:lstStyle/>
                    <a:p>
                      <a:pPr marL="0" indent="0">
                        <a:buFont typeface="Arial" panose="020B0604020202020204" pitchFamily="34" charset="0"/>
                        <a:buNone/>
                      </a:pPr>
                      <a:r>
                        <a:rPr lang="en-GB" sz="1200" b="0" dirty="0">
                          <a:latin typeface="+mn-lt"/>
                        </a:rPr>
                        <a:t>100g chicken thigh</a:t>
                      </a:r>
                    </a:p>
                    <a:p>
                      <a:pPr marL="0" indent="0">
                        <a:buFont typeface="Arial" panose="020B0604020202020204" pitchFamily="34" charset="0"/>
                        <a:buNone/>
                      </a:pPr>
                      <a:r>
                        <a:rPr lang="en-GB" sz="1200" b="0" dirty="0">
                          <a:latin typeface="+mn-lt"/>
                        </a:rPr>
                        <a:t>½ onion, ¼ pepper, tbsp parsley</a:t>
                      </a:r>
                    </a:p>
                    <a:p>
                      <a:pPr marL="0" indent="0">
                        <a:buFont typeface="Arial" panose="020B0604020202020204" pitchFamily="34" charset="0"/>
                        <a:buNone/>
                      </a:pPr>
                      <a:r>
                        <a:rPr lang="en-GB" sz="1200" b="0" dirty="0">
                          <a:latin typeface="+mn-lt"/>
                        </a:rPr>
                        <a:t>¼ tsp smoked paprika, ½ tsp thyme</a:t>
                      </a:r>
                    </a:p>
                    <a:p>
                      <a:pPr marL="0" indent="0">
                        <a:buFont typeface="Arial" panose="020B0604020202020204" pitchFamily="34" charset="0"/>
                        <a:buNone/>
                      </a:pPr>
                      <a:r>
                        <a:rPr lang="en-GB" sz="1200" b="0" dirty="0">
                          <a:latin typeface="+mn-lt"/>
                        </a:rPr>
                        <a:t>100g washed paella rice, 200g chopped tomatoes, ½ tsp turmeric, ½ garlic clove</a:t>
                      </a:r>
                    </a:p>
                    <a:p>
                      <a:pPr marL="0" indent="0">
                        <a:buFont typeface="Arial" panose="020B0604020202020204" pitchFamily="34" charset="0"/>
                        <a:buNone/>
                      </a:pPr>
                      <a:r>
                        <a:rPr lang="en-GB" sz="1200" b="0" dirty="0">
                          <a:latin typeface="+mn-lt"/>
                        </a:rPr>
                        <a:t>200ml chicken stock, tbsp of peas, ½ lemon. </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en-US" sz="1200" dirty="0">
                        <a:latin typeface="Arial"/>
                        <a:cs typeface="Arial"/>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1" baseline="0" dirty="0">
                          <a:solidFill>
                            <a:schemeClr val="tx1"/>
                          </a:solidFill>
                          <a:effectLst/>
                          <a:latin typeface="+mn-lt"/>
                          <a:cs typeface="Times New Roman" panose="02020603050405020304" pitchFamily="18" charset="0"/>
                        </a:rPr>
                        <a:t>Container</a:t>
                      </a:r>
                    </a:p>
                    <a:p>
                      <a:r>
                        <a:rPr lang="en-US" sz="1200" b="0" baseline="0" dirty="0">
                          <a:solidFill>
                            <a:schemeClr val="tx1"/>
                          </a:solidFill>
                          <a:effectLst/>
                          <a:latin typeface="+mn-lt"/>
                          <a:cs typeface="Times New Roman" panose="02020603050405020304" pitchFamily="18" charset="0"/>
                        </a:rPr>
                        <a:t>You could add fish, prawns, chorizo for example.</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5433533"/>
                  </a:ext>
                </a:extLst>
              </a:tr>
              <a:tr h="689688">
                <a:tc>
                  <a:txBody>
                    <a:bodyPr/>
                    <a:lstStyle/>
                    <a:p>
                      <a:r>
                        <a:rPr lang="en-GB" sz="1200" b="1" u="none" dirty="0">
                          <a:latin typeface="+mn-lt"/>
                        </a:rPr>
                        <a:t>Pizza Wheels</a:t>
                      </a:r>
                      <a:br>
                        <a:rPr lang="en-GB" sz="1200" b="1" dirty="0">
                          <a:latin typeface="+mn-lt"/>
                        </a:rPr>
                      </a:br>
                      <a:endParaRPr lang="en-GB" sz="1200" b="1" dirty="0">
                        <a:latin typeface="+mn-lt"/>
                      </a:endParaRPr>
                    </a:p>
                  </a:txBody>
                  <a:tcPr marL="91439" marR="91439">
                    <a:noFill/>
                  </a:tcPr>
                </a:tc>
                <a:tc>
                  <a:txBody>
                    <a:bodyPr/>
                    <a:lstStyle/>
                    <a:p>
                      <a:r>
                        <a:rPr lang="en-GB" sz="1200" b="0" kern="1200" dirty="0">
                          <a:solidFill>
                            <a:schemeClr val="tx1"/>
                          </a:solidFill>
                          <a:latin typeface="+mn-lt"/>
                          <a:ea typeface="+mn-ea"/>
                          <a:cs typeface="+mn-cs"/>
                        </a:rPr>
                        <a:t>10</a:t>
                      </a:r>
                      <a:r>
                        <a:rPr lang="en-GB" sz="1200" b="0" kern="1200" baseline="30000" dirty="0">
                          <a:solidFill>
                            <a:schemeClr val="tx1"/>
                          </a:solidFill>
                          <a:latin typeface="+mn-lt"/>
                          <a:ea typeface="+mn-ea"/>
                          <a:cs typeface="+mn-cs"/>
                        </a:rPr>
                        <a:t>th</a:t>
                      </a:r>
                      <a:r>
                        <a:rPr lang="en-GB" sz="1200" b="0" kern="1200" dirty="0">
                          <a:solidFill>
                            <a:schemeClr val="tx1"/>
                          </a:solidFill>
                          <a:latin typeface="+mn-lt"/>
                          <a:ea typeface="+mn-ea"/>
                          <a:cs typeface="+mn-cs"/>
                        </a:rPr>
                        <a:t> March 2025</a:t>
                      </a:r>
                    </a:p>
                  </a:txBody>
                  <a:tcPr marL="91439" marR="91439">
                    <a:lnR w="12700" cap="flat" cmpd="sng" algn="ctr">
                      <a:solidFill>
                        <a:schemeClr val="tx1"/>
                      </a:solidFill>
                      <a:prstDash val="solid"/>
                      <a:round/>
                      <a:headEnd type="none" w="med" len="med"/>
                      <a:tailEnd type="none" w="med" len="med"/>
                    </a:lnR>
                    <a:noFill/>
                  </a:tcPr>
                </a:tc>
                <a:tc>
                  <a:txBody>
                    <a:bodyPr/>
                    <a:lstStyle/>
                    <a:p>
                      <a:r>
                        <a:rPr lang="en-GB" sz="1200" b="0" dirty="0">
                          <a:latin typeface="+mn-lt"/>
                        </a:rPr>
                        <a:t>Base: </a:t>
                      </a:r>
                    </a:p>
                    <a:p>
                      <a:pPr marL="0" indent="0">
                        <a:buFont typeface="Arial" panose="020B0604020202020204" pitchFamily="34" charset="0"/>
                        <a:buNone/>
                      </a:pPr>
                      <a:r>
                        <a:rPr lang="en-GB" sz="1200" dirty="0">
                          <a:latin typeface="+mn-lt"/>
                        </a:rPr>
                        <a:t>250g Strong Bread Flour </a:t>
                      </a:r>
                    </a:p>
                    <a:p>
                      <a:pPr marL="0" indent="0">
                        <a:buFont typeface="Arial" panose="020B0604020202020204" pitchFamily="34" charset="0"/>
                        <a:buNone/>
                      </a:pPr>
                      <a:r>
                        <a:rPr lang="en-GB" sz="1200" dirty="0">
                          <a:latin typeface="+mn-lt"/>
                        </a:rPr>
                        <a:t>½ tsp salt </a:t>
                      </a:r>
                    </a:p>
                    <a:p>
                      <a:pPr marL="0" indent="0">
                        <a:buFont typeface="Arial" panose="020B0604020202020204" pitchFamily="34" charset="0"/>
                        <a:buNone/>
                      </a:pPr>
                      <a:r>
                        <a:rPr lang="en-GB" sz="1200" dirty="0">
                          <a:latin typeface="+mn-lt"/>
                        </a:rPr>
                        <a:t>1 tsp sugar</a:t>
                      </a:r>
                    </a:p>
                    <a:p>
                      <a:pPr marL="0" indent="0">
                        <a:buFont typeface="Arial" panose="020B0604020202020204" pitchFamily="34" charset="0"/>
                        <a:buNone/>
                      </a:pPr>
                      <a:r>
                        <a:rPr lang="en-GB" sz="1200" dirty="0">
                          <a:latin typeface="+mn-lt"/>
                        </a:rPr>
                        <a:t>7g Packet of yeast </a:t>
                      </a:r>
                    </a:p>
                    <a:p>
                      <a:pPr marL="0" indent="0">
                        <a:buFont typeface="Arial" panose="020B0604020202020204" pitchFamily="34" charset="0"/>
                        <a:buNone/>
                      </a:pPr>
                      <a:r>
                        <a:rPr lang="en-GB" sz="1200" dirty="0">
                          <a:latin typeface="+mn-lt"/>
                        </a:rPr>
                        <a:t>100ml Warm water </a:t>
                      </a:r>
                      <a:endParaRPr lang="en-GB" sz="1200" b="0" dirty="0">
                        <a:latin typeface="+mn-lt"/>
                      </a:endParaRP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200" b="0" dirty="0">
                          <a:latin typeface="+mn-lt"/>
                        </a:rPr>
                        <a:t>Topping;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en-US" sz="1200" dirty="0">
                          <a:latin typeface="+mn-lt"/>
                          <a:cs typeface="Arial"/>
                        </a:rPr>
                        <a:t>25g tomato purée </a:t>
                      </a:r>
                      <a:br>
                        <a:rPr lang="en-US" altLang="en-US" sz="1200" dirty="0">
                          <a:latin typeface="+mn-lt"/>
                        </a:rPr>
                      </a:br>
                      <a:r>
                        <a:rPr lang="en-US" altLang="en-US" sz="1200" dirty="0">
                          <a:latin typeface="+mn-lt"/>
                          <a:cs typeface="Arial"/>
                        </a:rPr>
                        <a:t>1 tomato </a:t>
                      </a:r>
                      <a:br>
                        <a:rPr lang="en-US" altLang="en-US" sz="1200" dirty="0">
                          <a:latin typeface="+mn-lt"/>
                        </a:rPr>
                      </a:br>
                      <a:r>
                        <a:rPr lang="en-US" altLang="en-US" sz="1200" dirty="0">
                          <a:latin typeface="+mn-lt"/>
                          <a:cs typeface="Arial"/>
                        </a:rPr>
                        <a:t>50g Cheddar cheese </a:t>
                      </a:r>
                      <a:br>
                        <a:rPr lang="en-US" altLang="en-US" sz="1200" dirty="0">
                          <a:latin typeface="+mn-lt"/>
                        </a:rPr>
                      </a:br>
                      <a:r>
                        <a:rPr lang="en-US" altLang="en-US" sz="1200" dirty="0">
                          <a:latin typeface="+mn-lt"/>
                          <a:cs typeface="Arial"/>
                        </a:rPr>
                        <a:t>mixed dried herbs </a:t>
                      </a:r>
                      <a:br>
                        <a:rPr lang="en-US" altLang="en-US" sz="1200" dirty="0">
                          <a:latin typeface="+mn-lt"/>
                        </a:rPr>
                      </a:br>
                      <a:r>
                        <a:rPr lang="en-US" altLang="en-US" sz="1200" dirty="0">
                          <a:latin typeface="+mn-lt"/>
                          <a:cs typeface="Arial"/>
                        </a:rPr>
                        <a:t>1/4 onion  </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200" b="0" baseline="0" dirty="0">
                          <a:solidFill>
                            <a:schemeClr val="tx1"/>
                          </a:solidFill>
                          <a:effectLst/>
                          <a:latin typeface="+mn-lt"/>
                          <a:cs typeface="Times New Roman" panose="02020603050405020304" pitchFamily="18" charset="0"/>
                        </a:rPr>
                        <a:t>Container – (we can supply a plastic bag)</a:t>
                      </a:r>
                    </a:p>
                    <a:p>
                      <a:r>
                        <a:rPr lang="en-US" sz="1200" b="0" baseline="0" dirty="0">
                          <a:solidFill>
                            <a:schemeClr val="tx1"/>
                          </a:solidFill>
                          <a:effectLst/>
                          <a:latin typeface="+mn-lt"/>
                          <a:cs typeface="Times New Roman"/>
                        </a:rPr>
                        <a:t>Topping extras of your own; pre-cooked meats e.g. Ham, olives, mushrooms, pineapple, sweetcorn…..</a:t>
                      </a:r>
                    </a:p>
                  </a:txBody>
                  <a:tcPr marL="91439" marR="914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8454912"/>
                  </a:ext>
                </a:extLst>
              </a:tr>
            </a:tbl>
          </a:graphicData>
        </a:graphic>
      </p:graphicFrame>
      <p:pic>
        <p:nvPicPr>
          <p:cNvPr id="6" name="Picture 7" descr="nut free.jpg"/>
          <p:cNvPicPr>
            <a:picLocks noChangeAspect="1"/>
          </p:cNvPicPr>
          <p:nvPr/>
        </p:nvPicPr>
        <p:blipFill>
          <a:blip r:embed="rId3"/>
          <a:srcRect/>
          <a:stretch>
            <a:fillRect/>
          </a:stretch>
        </p:blipFill>
        <p:spPr bwMode="auto">
          <a:xfrm>
            <a:off x="8295179" y="5859188"/>
            <a:ext cx="828024" cy="989997"/>
          </a:xfrm>
          <a:prstGeom prst="rect">
            <a:avLst/>
          </a:prstGeom>
          <a:noFill/>
          <a:ln w="9525">
            <a:noFill/>
            <a:miter lim="800000"/>
            <a:headEnd/>
            <a:tailEnd/>
          </a:ln>
        </p:spPr>
      </p:pic>
      <p:sp>
        <p:nvSpPr>
          <p:cNvPr id="9" name="TextBox 8">
            <a:extLst>
              <a:ext uri="{FF2B5EF4-FFF2-40B4-BE49-F238E27FC236}">
                <a16:creationId xmlns:a16="http://schemas.microsoft.com/office/drawing/2014/main" id="{25E65AA8-601F-4FA0-BAC5-F4BDF1A685A3}"/>
              </a:ext>
            </a:extLst>
          </p:cNvPr>
          <p:cNvSpPr txBox="1"/>
          <p:nvPr/>
        </p:nvSpPr>
        <p:spPr>
          <a:xfrm>
            <a:off x="126051" y="0"/>
            <a:ext cx="9328772" cy="369332"/>
          </a:xfrm>
          <a:prstGeom prst="rect">
            <a:avLst/>
          </a:prstGeom>
          <a:noFill/>
        </p:spPr>
        <p:txBody>
          <a:bodyPr wrap="none" rtlCol="0">
            <a:spAutoFit/>
          </a:bodyPr>
          <a:lstStyle/>
          <a:p>
            <a:r>
              <a:rPr lang="en-GB" b="1" dirty="0"/>
              <a:t>Year 8 World Foods Technology PRACTICAL DATES: </a:t>
            </a:r>
            <a:r>
              <a:rPr lang="en-GB" sz="1800" b="1" dirty="0"/>
              <a:t>Miss </a:t>
            </a:r>
            <a:r>
              <a:rPr lang="en-GB" b="1" dirty="0"/>
              <a:t>Newton</a:t>
            </a:r>
            <a:r>
              <a:rPr lang="en-GB" sz="1800" b="1" dirty="0"/>
              <a:t>                           8L </a:t>
            </a:r>
            <a:r>
              <a:rPr lang="en-GB" b="1" dirty="0"/>
              <a:t>Wednesdays</a:t>
            </a:r>
          </a:p>
        </p:txBody>
      </p:sp>
      <p:sp>
        <p:nvSpPr>
          <p:cNvPr id="7" name="TextBox 6">
            <a:extLst>
              <a:ext uri="{FF2B5EF4-FFF2-40B4-BE49-F238E27FC236}">
                <a16:creationId xmlns:a16="http://schemas.microsoft.com/office/drawing/2014/main" id="{53656191-FD84-4C45-8F3E-108DF54A34A4}"/>
              </a:ext>
            </a:extLst>
          </p:cNvPr>
          <p:cNvSpPr txBox="1"/>
          <p:nvPr/>
        </p:nvSpPr>
        <p:spPr>
          <a:xfrm>
            <a:off x="122556" y="4885368"/>
            <a:ext cx="8328142" cy="1892826"/>
          </a:xfrm>
          <a:prstGeom prst="rect">
            <a:avLst/>
          </a:prstGeom>
          <a:noFill/>
        </p:spPr>
        <p:txBody>
          <a:bodyPr wrap="square" lIns="91440" tIns="45720" rIns="91440" bIns="45720" rtlCol="0" anchor="t">
            <a:spAutoFit/>
          </a:bodyPr>
          <a:lstStyle/>
          <a:p>
            <a:pPr algn="just"/>
            <a:r>
              <a:rPr lang="en-GB" sz="1300" b="1" dirty="0"/>
              <a:t>Extra Homework for extra house points</a:t>
            </a:r>
            <a:r>
              <a:rPr lang="en-GB" sz="1300" dirty="0"/>
              <a:t>: Research the dish - which country are they from? Why is the dish significant? What other dishes is the country known for?  You can email this to your teacher or write it up and hand it to your teacher but don’t forget to add your name! </a:t>
            </a:r>
          </a:p>
          <a:p>
            <a:pPr algn="just"/>
            <a:r>
              <a:rPr lang="en-GB" sz="1300" b="1" dirty="0">
                <a:latin typeface="Calibri" pitchFamily="34" charset="0"/>
              </a:rPr>
              <a:t>PLEASE BRING A SUITABLE CONTAINER AND PUT YOUR NAME ON IT, so we can ensure these make it home. </a:t>
            </a:r>
            <a:r>
              <a:rPr lang="en-GB" sz="1300" dirty="0"/>
              <a:t>Included is a list of ‘</a:t>
            </a:r>
            <a:r>
              <a:rPr lang="en-GB" sz="1300" b="1" dirty="0"/>
              <a:t>Extras you could add;’ </a:t>
            </a:r>
            <a:r>
              <a:rPr lang="en-GB" sz="1300" dirty="0"/>
              <a:t>-  this is so you can change certain ingredients to suit likes or what you already have in at home. </a:t>
            </a:r>
          </a:p>
          <a:p>
            <a:pPr algn="just"/>
            <a:r>
              <a:rPr lang="en-GB" sz="1300" b="1" dirty="0">
                <a:latin typeface="Calibri" pitchFamily="34" charset="0"/>
              </a:rPr>
              <a:t>FOOD MUST BE COLLECTED AT THE END OF THE SCHOOL DAY. Any food not collected will be </a:t>
            </a:r>
          </a:p>
          <a:p>
            <a:pPr algn="just"/>
            <a:r>
              <a:rPr lang="en-GB" sz="1300" b="1" dirty="0">
                <a:latin typeface="Calibri" pitchFamily="34" charset="0"/>
              </a:rPr>
              <a:t>removed  in line with food hygiene regulations. </a:t>
            </a:r>
          </a:p>
          <a:p>
            <a:pPr algn="just"/>
            <a:r>
              <a:rPr lang="en-GB" sz="1300" dirty="0">
                <a:latin typeface="Calibri" pitchFamily="34" charset="0"/>
              </a:rPr>
              <a:t>Please also be aware that nuts </a:t>
            </a:r>
            <a:r>
              <a:rPr lang="en-GB" sz="1300" b="1" u="sng" dirty="0">
                <a:latin typeface="Calibri" pitchFamily="34" charset="0"/>
              </a:rPr>
              <a:t>cannot</a:t>
            </a:r>
            <a:r>
              <a:rPr lang="en-GB" sz="1300" dirty="0">
                <a:latin typeface="Calibri" pitchFamily="34" charset="0"/>
              </a:rPr>
              <a:t> be used within the food room, due to food allergies. </a:t>
            </a:r>
          </a:p>
        </p:txBody>
      </p:sp>
    </p:spTree>
    <p:extLst>
      <p:ext uri="{BB962C8B-B14F-4D97-AF65-F5344CB8AC3E}">
        <p14:creationId xmlns:p14="http://schemas.microsoft.com/office/powerpoint/2010/main" val="860366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e6dd442-da5e-411e-833f-0fee7dcd7819">
      <Terms xmlns="http://schemas.microsoft.com/office/infopath/2007/PartnerControls"/>
    </lcf76f155ced4ddcb4097134ff3c332f>
    <TaxCatchAll xmlns="4848fd07-94db-4308-8950-9cb0e230b9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C71695694772F44B387615DF8DED97F" ma:contentTypeVersion="15" ma:contentTypeDescription="Create a new document." ma:contentTypeScope="" ma:versionID="fbdb54d010e647f22b1f05ad101aef20">
  <xsd:schema xmlns:xsd="http://www.w3.org/2001/XMLSchema" xmlns:xs="http://www.w3.org/2001/XMLSchema" xmlns:p="http://schemas.microsoft.com/office/2006/metadata/properties" xmlns:ns2="4848fd07-94db-4308-8950-9cb0e230b958" xmlns:ns3="9e6dd442-da5e-411e-833f-0fee7dcd7819" targetNamespace="http://schemas.microsoft.com/office/2006/metadata/properties" ma:root="true" ma:fieldsID="544ef26f81d67f997842a03f40a1f7f9" ns2:_="" ns3:_="">
    <xsd:import namespace="4848fd07-94db-4308-8950-9cb0e230b958"/>
    <xsd:import namespace="9e6dd442-da5e-411e-833f-0fee7dcd781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OCR" minOccurs="0"/>
                <xsd:element ref="ns3:MediaServiceGenerationTime" minOccurs="0"/>
                <xsd:element ref="ns3:MediaServiceEventHashCode"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48fd07-94db-4308-8950-9cb0e230b95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3bfa9a7-626d-4129-b8da-f0a7bf8891f1}" ma:internalName="TaxCatchAll" ma:showField="CatchAllData" ma:web="4848fd07-94db-4308-8950-9cb0e230b95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e6dd442-da5e-411e-833f-0fee7dcd781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d08261e-ebf2-489e-9cf5-3c5ddf1ef556"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434082-0796-49A8-9B81-CBF3C064F6E8}">
  <ds:schemaRefs>
    <ds:schemaRef ds:uri="http://schemas.microsoft.com/sharepoint/v3/contenttype/forms"/>
  </ds:schemaRefs>
</ds:datastoreItem>
</file>

<file path=customXml/itemProps2.xml><?xml version="1.0" encoding="utf-8"?>
<ds:datastoreItem xmlns:ds="http://schemas.openxmlformats.org/officeDocument/2006/customXml" ds:itemID="{CC022D92-C42B-42CB-8867-BC7F0DE31D8A}">
  <ds:schemaRefs>
    <ds:schemaRef ds:uri="http://schemas.microsoft.com/office/infopath/2007/PartnerControls"/>
    <ds:schemaRef ds:uri="http://schemas.microsoft.com/office/2006/documentManagement/types"/>
    <ds:schemaRef ds:uri="http://schemas.microsoft.com/office/2006/metadata/properties"/>
    <ds:schemaRef ds:uri="http://purl.org/dc/elements/1.1/"/>
    <ds:schemaRef ds:uri="45c1b74e-e683-4bb9-8b4c-5aede2c7bc4a"/>
    <ds:schemaRef ds:uri="http://schemas.openxmlformats.org/package/2006/metadata/core-properties"/>
    <ds:schemaRef ds:uri="http://purl.org/dc/terms/"/>
    <ds:schemaRef ds:uri="http://www.w3.org/XML/1998/namespace"/>
    <ds:schemaRef ds:uri="http://purl.org/dc/dcmitype/"/>
    <ds:schemaRef ds:uri="9e6dd442-da5e-411e-833f-0fee7dcd7819"/>
    <ds:schemaRef ds:uri="4848fd07-94db-4308-8950-9cb0e230b958"/>
  </ds:schemaRefs>
</ds:datastoreItem>
</file>

<file path=customXml/itemProps3.xml><?xml version="1.0" encoding="utf-8"?>
<ds:datastoreItem xmlns:ds="http://schemas.openxmlformats.org/officeDocument/2006/customXml" ds:itemID="{BDED195C-0148-4DE6-87DC-AEC9A4C543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48fd07-94db-4308-8950-9cb0e230b958"/>
    <ds:schemaRef ds:uri="9e6dd442-da5e-411e-833f-0fee7dcd78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1715</TotalTime>
  <Words>811</Words>
  <Application>Microsoft Office PowerPoint</Application>
  <PresentationFormat>On-screen Show (4:3)</PresentationFormat>
  <Paragraphs>104</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 Cox</dc:creator>
  <cp:lastModifiedBy>Sophie Newton - BA</cp:lastModifiedBy>
  <cp:revision>109</cp:revision>
  <cp:lastPrinted>2019-09-13T16:32:42Z</cp:lastPrinted>
  <dcterms:created xsi:type="dcterms:W3CDTF">2018-09-04T07:51:33Z</dcterms:created>
  <dcterms:modified xsi:type="dcterms:W3CDTF">2024-12-06T09:44:08Z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0x010100AC71695694772F44B387615DF8DED97F</vt:lpwstr>
  </property>
  <property fmtid="{D5CDD505-2E9C-101B-9397-08002B2CF9AE}" pid="3" name="Order">
    <vt:r8>720800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MediaServiceImageTags">
    <vt:lpwstr/>
  </property>
</Properties>
</file>